
<file path=[Content_Types].xml><?xml version="1.0" encoding="utf-8"?>
<Types xmlns="http://schemas.openxmlformats.org/package/2006/content-types">
  <Default Extension="png" ContentType="image/png"/>
  <Default Extension="jfif" ContentType="image/jpe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6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95883"/>
    <a:srgbClr val="009999"/>
    <a:srgbClr val="33CC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43" autoAdjust="0"/>
    <p:restoredTop sz="94660"/>
  </p:normalViewPr>
  <p:slideViewPr>
    <p:cSldViewPr snapToGrid="0">
      <p:cViewPr varScale="1">
        <p:scale>
          <a:sx n="104" d="100"/>
          <a:sy n="104" d="100"/>
        </p:scale>
        <p:origin x="132" y="35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pt-BR"/>
              <a:t>Clique para editar o título Mestre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endParaRPr lang="en-US" dirty="0"/>
          </a:p>
        </p:txBody>
      </p:sp>
      <p:sp>
        <p:nvSpPr>
          <p:cNvPr id="4" name="Date Placeholder 3"/>
          <p:cNvSpPr>
            <a:spLocks noGrp="1"/>
          </p:cNvSpPr>
          <p:nvPr>
            <p:ph type="dt" sz="half" idx="10"/>
          </p:nvPr>
        </p:nvSpPr>
        <p:spPr/>
        <p:txBody>
          <a:bodyPr/>
          <a:lstStyle/>
          <a:p>
            <a:fld id="{EE3C001F-53A4-4117-98EC-4F20BF975DC6}" type="datetimeFigureOut">
              <a:rPr lang="pt-BR" smtClean="0"/>
              <a:t>19/12/2022</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46A7A88B-EBBC-4897-AB9C-51FAB7232C07}" type="slidenum">
              <a:rPr lang="pt-BR" smtClean="0"/>
              <a:t>‹nº›</a:t>
            </a:fld>
            <a:endParaRPr lang="pt-BR"/>
          </a:p>
        </p:txBody>
      </p:sp>
    </p:spTree>
    <p:extLst>
      <p:ext uri="{BB962C8B-B14F-4D97-AF65-F5344CB8AC3E}">
        <p14:creationId xmlns:p14="http://schemas.microsoft.com/office/powerpoint/2010/main" val="9269527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3" name="Vertical Text Placeholder 2"/>
          <p:cNvSpPr>
            <a:spLocks noGrp="1"/>
          </p:cNvSpPr>
          <p:nvPr>
            <p:ph type="body" orient="vert" idx="1"/>
          </p:nvPr>
        </p:nvSpPr>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p:txBody>
          <a:bodyPr/>
          <a:lstStyle/>
          <a:p>
            <a:fld id="{EE3C001F-53A4-4117-98EC-4F20BF975DC6}" type="datetimeFigureOut">
              <a:rPr lang="pt-BR" smtClean="0"/>
              <a:t>19/12/2022</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46A7A88B-EBBC-4897-AB9C-51FAB7232C07}" type="slidenum">
              <a:rPr lang="pt-BR" smtClean="0"/>
              <a:t>‹nº›</a:t>
            </a:fld>
            <a:endParaRPr lang="pt-BR"/>
          </a:p>
        </p:txBody>
      </p:sp>
    </p:spTree>
    <p:extLst>
      <p:ext uri="{BB962C8B-B14F-4D97-AF65-F5344CB8AC3E}">
        <p14:creationId xmlns:p14="http://schemas.microsoft.com/office/powerpoint/2010/main" val="37279492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pt-BR"/>
              <a:t>Clique para editar o título Mestre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p:txBody>
          <a:bodyPr/>
          <a:lstStyle/>
          <a:p>
            <a:fld id="{EE3C001F-53A4-4117-98EC-4F20BF975DC6}" type="datetimeFigureOut">
              <a:rPr lang="pt-BR" smtClean="0"/>
              <a:t>19/12/2022</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46A7A88B-EBBC-4897-AB9C-51FAB7232C07}" type="slidenum">
              <a:rPr lang="pt-BR" smtClean="0"/>
              <a:t>‹nº›</a:t>
            </a:fld>
            <a:endParaRPr lang="pt-BR"/>
          </a:p>
        </p:txBody>
      </p:sp>
    </p:spTree>
    <p:extLst>
      <p:ext uri="{BB962C8B-B14F-4D97-AF65-F5344CB8AC3E}">
        <p14:creationId xmlns:p14="http://schemas.microsoft.com/office/powerpoint/2010/main" val="12100491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3" name="Content Placeholder 2"/>
          <p:cNvSpPr>
            <a:spLocks noGrp="1"/>
          </p:cNvSpPr>
          <p:nvPr>
            <p:ph idx="1"/>
          </p:nvPr>
        </p:nvSpPr>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p:txBody>
          <a:bodyPr/>
          <a:lstStyle/>
          <a:p>
            <a:fld id="{EE3C001F-53A4-4117-98EC-4F20BF975DC6}" type="datetimeFigureOut">
              <a:rPr lang="pt-BR" smtClean="0"/>
              <a:t>19/12/2022</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46A7A88B-EBBC-4897-AB9C-51FAB7232C07}" type="slidenum">
              <a:rPr lang="pt-BR" smtClean="0"/>
              <a:t>‹nº›</a:t>
            </a:fld>
            <a:endParaRPr lang="pt-BR"/>
          </a:p>
        </p:txBody>
      </p:sp>
    </p:spTree>
    <p:extLst>
      <p:ext uri="{BB962C8B-B14F-4D97-AF65-F5344CB8AC3E}">
        <p14:creationId xmlns:p14="http://schemas.microsoft.com/office/powerpoint/2010/main" val="9596974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pt-BR"/>
              <a:t>Clique para editar o título Mestre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a:t>Editar estilos de texto Mestre</a:t>
            </a:r>
          </a:p>
        </p:txBody>
      </p:sp>
      <p:sp>
        <p:nvSpPr>
          <p:cNvPr id="4" name="Date Placeholder 3"/>
          <p:cNvSpPr>
            <a:spLocks noGrp="1"/>
          </p:cNvSpPr>
          <p:nvPr>
            <p:ph type="dt" sz="half" idx="10"/>
          </p:nvPr>
        </p:nvSpPr>
        <p:spPr/>
        <p:txBody>
          <a:bodyPr/>
          <a:lstStyle/>
          <a:p>
            <a:fld id="{EE3C001F-53A4-4117-98EC-4F20BF975DC6}" type="datetimeFigureOut">
              <a:rPr lang="pt-BR" smtClean="0"/>
              <a:t>19/12/2022</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46A7A88B-EBBC-4897-AB9C-51FAB7232C07}" type="slidenum">
              <a:rPr lang="pt-BR" smtClean="0"/>
              <a:t>‹nº›</a:t>
            </a:fld>
            <a:endParaRPr lang="pt-BR"/>
          </a:p>
        </p:txBody>
      </p:sp>
    </p:spTree>
    <p:extLst>
      <p:ext uri="{BB962C8B-B14F-4D97-AF65-F5344CB8AC3E}">
        <p14:creationId xmlns:p14="http://schemas.microsoft.com/office/powerpoint/2010/main" val="23827073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5" name="Date Placeholder 4"/>
          <p:cNvSpPr>
            <a:spLocks noGrp="1"/>
          </p:cNvSpPr>
          <p:nvPr>
            <p:ph type="dt" sz="half" idx="10"/>
          </p:nvPr>
        </p:nvSpPr>
        <p:spPr/>
        <p:txBody>
          <a:bodyPr/>
          <a:lstStyle/>
          <a:p>
            <a:fld id="{EE3C001F-53A4-4117-98EC-4F20BF975DC6}" type="datetimeFigureOut">
              <a:rPr lang="pt-BR" smtClean="0"/>
              <a:t>19/12/2022</a:t>
            </a:fld>
            <a:endParaRPr lang="pt-BR"/>
          </a:p>
        </p:txBody>
      </p:sp>
      <p:sp>
        <p:nvSpPr>
          <p:cNvPr id="6" name="Footer Placeholder 5"/>
          <p:cNvSpPr>
            <a:spLocks noGrp="1"/>
          </p:cNvSpPr>
          <p:nvPr>
            <p:ph type="ftr" sz="quarter" idx="11"/>
          </p:nvPr>
        </p:nvSpPr>
        <p:spPr/>
        <p:txBody>
          <a:bodyPr/>
          <a:lstStyle/>
          <a:p>
            <a:endParaRPr lang="pt-BR"/>
          </a:p>
        </p:txBody>
      </p:sp>
      <p:sp>
        <p:nvSpPr>
          <p:cNvPr id="7" name="Slide Number Placeholder 6"/>
          <p:cNvSpPr>
            <a:spLocks noGrp="1"/>
          </p:cNvSpPr>
          <p:nvPr>
            <p:ph type="sldNum" sz="quarter" idx="12"/>
          </p:nvPr>
        </p:nvSpPr>
        <p:spPr/>
        <p:txBody>
          <a:bodyPr/>
          <a:lstStyle/>
          <a:p>
            <a:fld id="{46A7A88B-EBBC-4897-AB9C-51FAB7232C07}" type="slidenum">
              <a:rPr lang="pt-BR" smtClean="0"/>
              <a:t>‹nº›</a:t>
            </a:fld>
            <a:endParaRPr lang="pt-BR"/>
          </a:p>
        </p:txBody>
      </p:sp>
    </p:spTree>
    <p:extLst>
      <p:ext uri="{BB962C8B-B14F-4D97-AF65-F5344CB8AC3E}">
        <p14:creationId xmlns:p14="http://schemas.microsoft.com/office/powerpoint/2010/main" val="38289010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pt-BR"/>
              <a:t>Clique para editar o título Mestre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4" name="Content Placeholder 3"/>
          <p:cNvSpPr>
            <a:spLocks noGrp="1"/>
          </p:cNvSpPr>
          <p:nvPr>
            <p:ph sz="half" idx="2"/>
          </p:nvPr>
        </p:nvSpPr>
        <p:spPr>
          <a:xfrm>
            <a:off x="839788" y="2505075"/>
            <a:ext cx="5157787" cy="368458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6" name="Content Placeholder 5"/>
          <p:cNvSpPr>
            <a:spLocks noGrp="1"/>
          </p:cNvSpPr>
          <p:nvPr>
            <p:ph sz="quarter" idx="4"/>
          </p:nvPr>
        </p:nvSpPr>
        <p:spPr>
          <a:xfrm>
            <a:off x="6172200" y="2505075"/>
            <a:ext cx="5183188" cy="368458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7" name="Date Placeholder 6"/>
          <p:cNvSpPr>
            <a:spLocks noGrp="1"/>
          </p:cNvSpPr>
          <p:nvPr>
            <p:ph type="dt" sz="half" idx="10"/>
          </p:nvPr>
        </p:nvSpPr>
        <p:spPr/>
        <p:txBody>
          <a:bodyPr/>
          <a:lstStyle/>
          <a:p>
            <a:fld id="{EE3C001F-53A4-4117-98EC-4F20BF975DC6}" type="datetimeFigureOut">
              <a:rPr lang="pt-BR" smtClean="0"/>
              <a:t>19/12/2022</a:t>
            </a:fld>
            <a:endParaRPr lang="pt-BR"/>
          </a:p>
        </p:txBody>
      </p:sp>
      <p:sp>
        <p:nvSpPr>
          <p:cNvPr id="8" name="Footer Placeholder 7"/>
          <p:cNvSpPr>
            <a:spLocks noGrp="1"/>
          </p:cNvSpPr>
          <p:nvPr>
            <p:ph type="ftr" sz="quarter" idx="11"/>
          </p:nvPr>
        </p:nvSpPr>
        <p:spPr/>
        <p:txBody>
          <a:bodyPr/>
          <a:lstStyle/>
          <a:p>
            <a:endParaRPr lang="pt-BR"/>
          </a:p>
        </p:txBody>
      </p:sp>
      <p:sp>
        <p:nvSpPr>
          <p:cNvPr id="9" name="Slide Number Placeholder 8"/>
          <p:cNvSpPr>
            <a:spLocks noGrp="1"/>
          </p:cNvSpPr>
          <p:nvPr>
            <p:ph type="sldNum" sz="quarter" idx="12"/>
          </p:nvPr>
        </p:nvSpPr>
        <p:spPr/>
        <p:txBody>
          <a:bodyPr/>
          <a:lstStyle/>
          <a:p>
            <a:fld id="{46A7A88B-EBBC-4897-AB9C-51FAB7232C07}" type="slidenum">
              <a:rPr lang="pt-BR" smtClean="0"/>
              <a:t>‹nº›</a:t>
            </a:fld>
            <a:endParaRPr lang="pt-BR"/>
          </a:p>
        </p:txBody>
      </p:sp>
    </p:spTree>
    <p:extLst>
      <p:ext uri="{BB962C8B-B14F-4D97-AF65-F5344CB8AC3E}">
        <p14:creationId xmlns:p14="http://schemas.microsoft.com/office/powerpoint/2010/main" val="24684323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3" name="Date Placeholder 2"/>
          <p:cNvSpPr>
            <a:spLocks noGrp="1"/>
          </p:cNvSpPr>
          <p:nvPr>
            <p:ph type="dt" sz="half" idx="10"/>
          </p:nvPr>
        </p:nvSpPr>
        <p:spPr/>
        <p:txBody>
          <a:bodyPr/>
          <a:lstStyle/>
          <a:p>
            <a:fld id="{EE3C001F-53A4-4117-98EC-4F20BF975DC6}" type="datetimeFigureOut">
              <a:rPr lang="pt-BR" smtClean="0"/>
              <a:t>19/12/2022</a:t>
            </a:fld>
            <a:endParaRPr lang="pt-BR"/>
          </a:p>
        </p:txBody>
      </p:sp>
      <p:sp>
        <p:nvSpPr>
          <p:cNvPr id="4" name="Footer Placeholder 3"/>
          <p:cNvSpPr>
            <a:spLocks noGrp="1"/>
          </p:cNvSpPr>
          <p:nvPr>
            <p:ph type="ftr" sz="quarter" idx="11"/>
          </p:nvPr>
        </p:nvSpPr>
        <p:spPr/>
        <p:txBody>
          <a:bodyPr/>
          <a:lstStyle/>
          <a:p>
            <a:endParaRPr lang="pt-BR"/>
          </a:p>
        </p:txBody>
      </p:sp>
      <p:sp>
        <p:nvSpPr>
          <p:cNvPr id="5" name="Slide Number Placeholder 4"/>
          <p:cNvSpPr>
            <a:spLocks noGrp="1"/>
          </p:cNvSpPr>
          <p:nvPr>
            <p:ph type="sldNum" sz="quarter" idx="12"/>
          </p:nvPr>
        </p:nvSpPr>
        <p:spPr/>
        <p:txBody>
          <a:bodyPr/>
          <a:lstStyle/>
          <a:p>
            <a:fld id="{46A7A88B-EBBC-4897-AB9C-51FAB7232C07}" type="slidenum">
              <a:rPr lang="pt-BR" smtClean="0"/>
              <a:t>‹nº›</a:t>
            </a:fld>
            <a:endParaRPr lang="pt-BR"/>
          </a:p>
        </p:txBody>
      </p:sp>
    </p:spTree>
    <p:extLst>
      <p:ext uri="{BB962C8B-B14F-4D97-AF65-F5344CB8AC3E}">
        <p14:creationId xmlns:p14="http://schemas.microsoft.com/office/powerpoint/2010/main" val="1379039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E3C001F-53A4-4117-98EC-4F20BF975DC6}" type="datetimeFigureOut">
              <a:rPr lang="pt-BR" smtClean="0"/>
              <a:t>19/12/2022</a:t>
            </a:fld>
            <a:endParaRPr lang="pt-BR"/>
          </a:p>
        </p:txBody>
      </p:sp>
      <p:sp>
        <p:nvSpPr>
          <p:cNvPr id="3" name="Footer Placeholder 2"/>
          <p:cNvSpPr>
            <a:spLocks noGrp="1"/>
          </p:cNvSpPr>
          <p:nvPr>
            <p:ph type="ftr" sz="quarter" idx="11"/>
          </p:nvPr>
        </p:nvSpPr>
        <p:spPr/>
        <p:txBody>
          <a:bodyPr/>
          <a:lstStyle/>
          <a:p>
            <a:endParaRPr lang="pt-BR"/>
          </a:p>
        </p:txBody>
      </p:sp>
      <p:sp>
        <p:nvSpPr>
          <p:cNvPr id="4" name="Slide Number Placeholder 3"/>
          <p:cNvSpPr>
            <a:spLocks noGrp="1"/>
          </p:cNvSpPr>
          <p:nvPr>
            <p:ph type="sldNum" sz="quarter" idx="12"/>
          </p:nvPr>
        </p:nvSpPr>
        <p:spPr/>
        <p:txBody>
          <a:bodyPr/>
          <a:lstStyle/>
          <a:p>
            <a:fld id="{46A7A88B-EBBC-4897-AB9C-51FAB7232C07}" type="slidenum">
              <a:rPr lang="pt-BR" smtClean="0"/>
              <a:t>‹nº›</a:t>
            </a:fld>
            <a:endParaRPr lang="pt-BR"/>
          </a:p>
        </p:txBody>
      </p:sp>
    </p:spTree>
    <p:extLst>
      <p:ext uri="{BB962C8B-B14F-4D97-AF65-F5344CB8AC3E}">
        <p14:creationId xmlns:p14="http://schemas.microsoft.com/office/powerpoint/2010/main" val="35268281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Editar estilos de texto Mestre</a:t>
            </a:r>
          </a:p>
        </p:txBody>
      </p:sp>
      <p:sp>
        <p:nvSpPr>
          <p:cNvPr id="5" name="Date Placeholder 4"/>
          <p:cNvSpPr>
            <a:spLocks noGrp="1"/>
          </p:cNvSpPr>
          <p:nvPr>
            <p:ph type="dt" sz="half" idx="10"/>
          </p:nvPr>
        </p:nvSpPr>
        <p:spPr/>
        <p:txBody>
          <a:bodyPr/>
          <a:lstStyle/>
          <a:p>
            <a:fld id="{EE3C001F-53A4-4117-98EC-4F20BF975DC6}" type="datetimeFigureOut">
              <a:rPr lang="pt-BR" smtClean="0"/>
              <a:t>19/12/2022</a:t>
            </a:fld>
            <a:endParaRPr lang="pt-BR"/>
          </a:p>
        </p:txBody>
      </p:sp>
      <p:sp>
        <p:nvSpPr>
          <p:cNvPr id="6" name="Footer Placeholder 5"/>
          <p:cNvSpPr>
            <a:spLocks noGrp="1"/>
          </p:cNvSpPr>
          <p:nvPr>
            <p:ph type="ftr" sz="quarter" idx="11"/>
          </p:nvPr>
        </p:nvSpPr>
        <p:spPr/>
        <p:txBody>
          <a:bodyPr/>
          <a:lstStyle/>
          <a:p>
            <a:endParaRPr lang="pt-BR"/>
          </a:p>
        </p:txBody>
      </p:sp>
      <p:sp>
        <p:nvSpPr>
          <p:cNvPr id="7" name="Slide Number Placeholder 6"/>
          <p:cNvSpPr>
            <a:spLocks noGrp="1"/>
          </p:cNvSpPr>
          <p:nvPr>
            <p:ph type="sldNum" sz="quarter" idx="12"/>
          </p:nvPr>
        </p:nvSpPr>
        <p:spPr/>
        <p:txBody>
          <a:bodyPr/>
          <a:lstStyle/>
          <a:p>
            <a:fld id="{46A7A88B-EBBC-4897-AB9C-51FAB7232C07}" type="slidenum">
              <a:rPr lang="pt-BR" smtClean="0"/>
              <a:t>‹nº›</a:t>
            </a:fld>
            <a:endParaRPr lang="pt-BR"/>
          </a:p>
        </p:txBody>
      </p:sp>
    </p:spTree>
    <p:extLst>
      <p:ext uri="{BB962C8B-B14F-4D97-AF65-F5344CB8AC3E}">
        <p14:creationId xmlns:p14="http://schemas.microsoft.com/office/powerpoint/2010/main" val="31570116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pt-BR"/>
              <a:t>Clique no ícone para adicionar uma imagem</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Editar estilos de texto Mestre</a:t>
            </a:r>
          </a:p>
        </p:txBody>
      </p:sp>
      <p:sp>
        <p:nvSpPr>
          <p:cNvPr id="5" name="Date Placeholder 4"/>
          <p:cNvSpPr>
            <a:spLocks noGrp="1"/>
          </p:cNvSpPr>
          <p:nvPr>
            <p:ph type="dt" sz="half" idx="10"/>
          </p:nvPr>
        </p:nvSpPr>
        <p:spPr/>
        <p:txBody>
          <a:bodyPr/>
          <a:lstStyle/>
          <a:p>
            <a:fld id="{EE3C001F-53A4-4117-98EC-4F20BF975DC6}" type="datetimeFigureOut">
              <a:rPr lang="pt-BR" smtClean="0"/>
              <a:t>19/12/2022</a:t>
            </a:fld>
            <a:endParaRPr lang="pt-BR"/>
          </a:p>
        </p:txBody>
      </p:sp>
      <p:sp>
        <p:nvSpPr>
          <p:cNvPr id="6" name="Footer Placeholder 5"/>
          <p:cNvSpPr>
            <a:spLocks noGrp="1"/>
          </p:cNvSpPr>
          <p:nvPr>
            <p:ph type="ftr" sz="quarter" idx="11"/>
          </p:nvPr>
        </p:nvSpPr>
        <p:spPr/>
        <p:txBody>
          <a:bodyPr/>
          <a:lstStyle/>
          <a:p>
            <a:endParaRPr lang="pt-BR"/>
          </a:p>
        </p:txBody>
      </p:sp>
      <p:sp>
        <p:nvSpPr>
          <p:cNvPr id="7" name="Slide Number Placeholder 6"/>
          <p:cNvSpPr>
            <a:spLocks noGrp="1"/>
          </p:cNvSpPr>
          <p:nvPr>
            <p:ph type="sldNum" sz="quarter" idx="12"/>
          </p:nvPr>
        </p:nvSpPr>
        <p:spPr/>
        <p:txBody>
          <a:bodyPr/>
          <a:lstStyle/>
          <a:p>
            <a:fld id="{46A7A88B-EBBC-4897-AB9C-51FAB7232C07}" type="slidenum">
              <a:rPr lang="pt-BR" smtClean="0"/>
              <a:t>‹nº›</a:t>
            </a:fld>
            <a:endParaRPr lang="pt-BR"/>
          </a:p>
        </p:txBody>
      </p:sp>
    </p:spTree>
    <p:extLst>
      <p:ext uri="{BB962C8B-B14F-4D97-AF65-F5344CB8AC3E}">
        <p14:creationId xmlns:p14="http://schemas.microsoft.com/office/powerpoint/2010/main" val="3596642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BR"/>
              <a:t>Clique para editar o título Mestre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E3C001F-53A4-4117-98EC-4F20BF975DC6}" type="datetimeFigureOut">
              <a:rPr lang="pt-BR" smtClean="0"/>
              <a:t>19/12/2022</a:t>
            </a:fld>
            <a:endParaRPr lang="pt-B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6A7A88B-EBBC-4897-AB9C-51FAB7232C07}" type="slidenum">
              <a:rPr lang="pt-BR" smtClean="0"/>
              <a:t>‹nº›</a:t>
            </a:fld>
            <a:endParaRPr lang="pt-BR"/>
          </a:p>
        </p:txBody>
      </p:sp>
    </p:spTree>
    <p:extLst>
      <p:ext uri="{BB962C8B-B14F-4D97-AF65-F5344CB8AC3E}">
        <p14:creationId xmlns:p14="http://schemas.microsoft.com/office/powerpoint/2010/main" val="4096512886"/>
      </p:ext>
    </p:extLst>
  </p:cSld>
  <p:clrMap bg1="lt1" tx1="dk1" bg2="lt2" tx2="dk2" accent1="accent1" accent2="accent2" accent3="accent3" accent4="accent4" accent5="accent5" accent6="accent6" hlink="hlink" folHlink="folHlink"/>
  <p:sldLayoutIdLst>
    <p:sldLayoutId id="2147484069" r:id="rId1"/>
    <p:sldLayoutId id="2147484070" r:id="rId2"/>
    <p:sldLayoutId id="2147484071" r:id="rId3"/>
    <p:sldLayoutId id="2147484072" r:id="rId4"/>
    <p:sldLayoutId id="2147484073" r:id="rId5"/>
    <p:sldLayoutId id="2147484074" r:id="rId6"/>
    <p:sldLayoutId id="2147484075" r:id="rId7"/>
    <p:sldLayoutId id="2147484076" r:id="rId8"/>
    <p:sldLayoutId id="2147484077" r:id="rId9"/>
    <p:sldLayoutId id="2147484078" r:id="rId10"/>
    <p:sldLayoutId id="214748407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microsoft.com/pt-br/sql-server/sql-server-2019"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rockcontent.com/br/blog/facebook/" TargetMode="External"/><Relationship Id="rId2" Type="http://schemas.openxmlformats.org/officeDocument/2006/relationships/hyperlink" Target="https://www.mysql.com/" TargetMode="Externa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hyperlink" Target="https://rockcontent.com/br/blog/twitter/" TargetMode="External"/><Relationship Id="rId4" Type="http://schemas.openxmlformats.org/officeDocument/2006/relationships/hyperlink" Target="https://rockcontent.com/br/blog/youtube/"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www.postgresql.org/"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rockcontent.com/br/blog/tudo-sobre-redes-sociais/" TargetMode="External"/><Relationship Id="rId2" Type="http://schemas.openxmlformats.org/officeDocument/2006/relationships/hyperlink" Target="https://aws.amazon.com/pt/nosql/" TargetMode="Externa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www.mongodb.com/"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rockcontent.com/br/blog/velocidade-do-site/" TargetMode="External"/><Relationship Id="rId2" Type="http://schemas.openxmlformats.org/officeDocument/2006/relationships/hyperlink" Target="https://redis.io/" TargetMode="Externa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hyperlink" Target="https://rockcontent.com/br/blog/banco-de-dados/"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fi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m 6">
            <a:extLst>
              <a:ext uri="{FF2B5EF4-FFF2-40B4-BE49-F238E27FC236}">
                <a16:creationId xmlns:a16="http://schemas.microsoft.com/office/drawing/2014/main" id="{AE0D528A-1BE0-4FA2-B399-A63909F298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255501" cy="6858000"/>
          </a:xfrm>
          <a:prstGeom prst="rect">
            <a:avLst/>
          </a:prstGeom>
        </p:spPr>
      </p:pic>
      <p:sp>
        <p:nvSpPr>
          <p:cNvPr id="2" name="Título 1">
            <a:extLst>
              <a:ext uri="{FF2B5EF4-FFF2-40B4-BE49-F238E27FC236}">
                <a16:creationId xmlns:a16="http://schemas.microsoft.com/office/drawing/2014/main" id="{60F2E2E4-D669-4EB3-B002-897A14E44D54}"/>
              </a:ext>
            </a:extLst>
          </p:cNvPr>
          <p:cNvSpPr>
            <a:spLocks noGrp="1"/>
          </p:cNvSpPr>
          <p:nvPr>
            <p:ph type="ctrTitle"/>
          </p:nvPr>
        </p:nvSpPr>
        <p:spPr>
          <a:xfrm>
            <a:off x="3590488" y="2709644"/>
            <a:ext cx="4723002" cy="859042"/>
          </a:xfrm>
        </p:spPr>
        <p:style>
          <a:lnRef idx="2">
            <a:schemeClr val="accent5"/>
          </a:lnRef>
          <a:fillRef idx="1">
            <a:schemeClr val="lt1"/>
          </a:fillRef>
          <a:effectRef idx="0">
            <a:schemeClr val="accent5"/>
          </a:effectRef>
          <a:fontRef idx="minor">
            <a:schemeClr val="dk1"/>
          </a:fontRef>
        </p:style>
        <p:txBody>
          <a:bodyPr>
            <a:normAutofit fontScale="90000"/>
          </a:bodyPr>
          <a:lstStyle/>
          <a:p>
            <a:r>
              <a:rPr lang="pt-BR" dirty="0"/>
              <a:t>Banco de Dados </a:t>
            </a:r>
          </a:p>
        </p:txBody>
      </p:sp>
      <p:sp>
        <p:nvSpPr>
          <p:cNvPr id="3" name="Retângulo 2">
            <a:extLst>
              <a:ext uri="{FF2B5EF4-FFF2-40B4-BE49-F238E27FC236}">
                <a16:creationId xmlns:a16="http://schemas.microsoft.com/office/drawing/2014/main" id="{D05C13E9-0ECC-4D31-B2EF-EAACFC5BDC7E}"/>
              </a:ext>
            </a:extLst>
          </p:cNvPr>
          <p:cNvSpPr/>
          <p:nvPr/>
        </p:nvSpPr>
        <p:spPr>
          <a:xfrm>
            <a:off x="4963698" y="3736109"/>
            <a:ext cx="1976581" cy="230909"/>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a:solidFill>
                  <a:schemeClr val="tx1"/>
                </a:solidFill>
                <a:latin typeface="Arial" panose="020B0604020202020204" pitchFamily="34" charset="0"/>
                <a:cs typeface="Arial" panose="020B0604020202020204" pitchFamily="34" charset="0"/>
              </a:rPr>
              <a:t>Aluna: Sara Evini </a:t>
            </a:r>
          </a:p>
        </p:txBody>
      </p:sp>
    </p:spTree>
    <p:extLst>
      <p:ext uri="{BB962C8B-B14F-4D97-AF65-F5344CB8AC3E}">
        <p14:creationId xmlns:p14="http://schemas.microsoft.com/office/powerpoint/2010/main" val="24301583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589B8905-65B4-4384-A331-D150F05B40BD}"/>
              </a:ext>
            </a:extLst>
          </p:cNvPr>
          <p:cNvSpPr>
            <a:spLocks noGrp="1"/>
          </p:cNvSpPr>
          <p:nvPr>
            <p:ph idx="1"/>
          </p:nvPr>
        </p:nvSpPr>
        <p:spPr>
          <a:xfrm>
            <a:off x="838200" y="1484851"/>
            <a:ext cx="10515600" cy="4692112"/>
          </a:xfrm>
        </p:spPr>
        <p:txBody>
          <a:bodyPr/>
          <a:lstStyle/>
          <a:p>
            <a:r>
              <a:rPr lang="pt-BR" b="1" dirty="0">
                <a:solidFill>
                  <a:srgbClr val="009999"/>
                </a:solidFill>
                <a:latin typeface="Arial" panose="020B0604020202020204" pitchFamily="34" charset="0"/>
                <a:cs typeface="Arial" panose="020B0604020202020204" pitchFamily="34" charset="0"/>
              </a:rPr>
              <a:t>Banco de dados não relacional</a:t>
            </a:r>
          </a:p>
          <a:p>
            <a:endParaRPr lang="pt-BR" dirty="0"/>
          </a:p>
          <a:p>
            <a:r>
              <a:rPr lang="pt-BR" dirty="0"/>
              <a:t>Já o banco de dados não relacional, que representa diversos tipos de bancos de dados, não exige a rigidez de esquemas para armazenar</a:t>
            </a:r>
            <a:r>
              <a:rPr lang="pt-BR" b="1" dirty="0"/>
              <a:t> </a:t>
            </a:r>
            <a:r>
              <a:rPr lang="pt-BR" dirty="0"/>
              <a:t>dados, ou seja, ele não limita os campos, diferente das colunas do SQL. Além disso, é possível adicionar novas propriedades, sem a preocupação com o impacto nas demais informações já armazenadas.</a:t>
            </a:r>
          </a:p>
          <a:p>
            <a:endParaRPr lang="pt-BR" dirty="0"/>
          </a:p>
          <a:p>
            <a:endParaRPr lang="pt-BR" dirty="0"/>
          </a:p>
        </p:txBody>
      </p:sp>
    </p:spTree>
    <p:extLst>
      <p:ext uri="{BB962C8B-B14F-4D97-AF65-F5344CB8AC3E}">
        <p14:creationId xmlns:p14="http://schemas.microsoft.com/office/powerpoint/2010/main" val="21946235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90FF0BB9-5BA6-4DB8-9D2E-CF7C2B13BB99}"/>
              </a:ext>
            </a:extLst>
          </p:cNvPr>
          <p:cNvSpPr>
            <a:spLocks noGrp="1"/>
          </p:cNvSpPr>
          <p:nvPr>
            <p:ph idx="1"/>
          </p:nvPr>
        </p:nvSpPr>
        <p:spPr>
          <a:xfrm>
            <a:off x="896923" y="1758513"/>
            <a:ext cx="10515600" cy="4351338"/>
          </a:xfrm>
        </p:spPr>
        <p:txBody>
          <a:bodyPr/>
          <a:lstStyle/>
          <a:p>
            <a:r>
              <a:rPr lang="pt-BR" dirty="0"/>
              <a:t>Oracle</a:t>
            </a:r>
          </a:p>
          <a:p>
            <a:r>
              <a:rPr lang="pt-BR" dirty="0"/>
              <a:t>O Oracle Database é o sistema de gestão de banco de dados mais utilizado no mundo. Trabalha com a linguagem SQL, e garante a segurança e diversos recursos para seus clientes e usuários.</a:t>
            </a:r>
          </a:p>
          <a:p>
            <a:pPr marL="0" indent="0">
              <a:buNone/>
            </a:pPr>
            <a:endParaRPr lang="pt-BR" dirty="0"/>
          </a:p>
          <a:p>
            <a:r>
              <a:rPr lang="pt-BR" dirty="0"/>
              <a:t>Uma das vantagens desse modelo é a facilidade para ser instalado nas mais diversas plataformas, sendo compatível com BIM AIX, IBM VMS, Windows, Linux, Unix e HP/UX.</a:t>
            </a:r>
          </a:p>
        </p:txBody>
      </p:sp>
      <p:sp>
        <p:nvSpPr>
          <p:cNvPr id="5" name="Retângulo 4">
            <a:extLst>
              <a:ext uri="{FF2B5EF4-FFF2-40B4-BE49-F238E27FC236}">
                <a16:creationId xmlns:a16="http://schemas.microsoft.com/office/drawing/2014/main" id="{06F6BB52-183E-4A8D-B3CC-86FA3FD4E1EF}"/>
              </a:ext>
            </a:extLst>
          </p:cNvPr>
          <p:cNvSpPr/>
          <p:nvPr/>
        </p:nvSpPr>
        <p:spPr>
          <a:xfrm>
            <a:off x="1475764" y="482621"/>
            <a:ext cx="7952763" cy="738231"/>
          </a:xfrm>
          <a:prstGeom prst="rect">
            <a:avLst/>
          </a:prstGeom>
          <a:ln>
            <a:solidFill>
              <a:srgbClr val="33CCCC"/>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pt-BR" sz="3600" dirty="0">
                <a:solidFill>
                  <a:srgbClr val="002060"/>
                </a:solidFill>
                <a:latin typeface="Swis721 BlkCn BT" panose="020B0806030502040204" pitchFamily="34" charset="0"/>
              </a:rPr>
              <a:t>Os  principais tipos de banco de dados </a:t>
            </a:r>
          </a:p>
        </p:txBody>
      </p:sp>
      <p:pic>
        <p:nvPicPr>
          <p:cNvPr id="6" name="Imagem 5">
            <a:extLst>
              <a:ext uri="{FF2B5EF4-FFF2-40B4-BE49-F238E27FC236}">
                <a16:creationId xmlns:a16="http://schemas.microsoft.com/office/drawing/2014/main" id="{942DA7F9-6C4E-45D4-8B04-6973A1FF4C58}"/>
              </a:ext>
            </a:extLst>
          </p:cNvPr>
          <p:cNvPicPr>
            <a:picLocks noChangeAspect="1"/>
          </p:cNvPicPr>
          <p:nvPr/>
        </p:nvPicPr>
        <p:blipFill>
          <a:blip r:embed="rId2"/>
          <a:stretch>
            <a:fillRect/>
          </a:stretch>
        </p:blipFill>
        <p:spPr>
          <a:xfrm>
            <a:off x="-147783" y="6359215"/>
            <a:ext cx="12478327" cy="632885"/>
          </a:xfrm>
          <a:prstGeom prst="rect">
            <a:avLst/>
          </a:prstGeom>
        </p:spPr>
      </p:pic>
    </p:spTree>
    <p:extLst>
      <p:ext uri="{BB962C8B-B14F-4D97-AF65-F5344CB8AC3E}">
        <p14:creationId xmlns:p14="http://schemas.microsoft.com/office/powerpoint/2010/main" val="6586490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5D78101E-4FC0-4C6B-A814-7F71FEBC0719}"/>
              </a:ext>
            </a:extLst>
          </p:cNvPr>
          <p:cNvSpPr>
            <a:spLocks noGrp="1"/>
          </p:cNvSpPr>
          <p:nvPr>
            <p:ph idx="1"/>
          </p:nvPr>
        </p:nvSpPr>
        <p:spPr>
          <a:xfrm>
            <a:off x="838200" y="894447"/>
            <a:ext cx="10515600" cy="4351338"/>
          </a:xfrm>
        </p:spPr>
        <p:txBody>
          <a:bodyPr/>
          <a:lstStyle/>
          <a:p>
            <a:r>
              <a:rPr lang="pt-BR" dirty="0">
                <a:solidFill>
                  <a:srgbClr val="009999"/>
                </a:solidFill>
              </a:rPr>
              <a:t>SQL Server</a:t>
            </a:r>
          </a:p>
          <a:p>
            <a:r>
              <a:rPr lang="pt-BR" dirty="0"/>
              <a:t>O </a:t>
            </a:r>
            <a:r>
              <a:rPr lang="pt-BR" dirty="0">
                <a:hlinkClick r:id="rId2"/>
              </a:rPr>
              <a:t>SQL Server</a:t>
            </a:r>
            <a:r>
              <a:rPr lang="pt-BR" dirty="0"/>
              <a:t>, criado pela Microsoft, é muito conhecido e utilizado no mercado. A linguagem usada nessa ferramenta é o T-SQL, e oferece recursos avançados e diferenciados para facilitar a atualização de dados e o armazenamento das informações de forma segura e confiável.</a:t>
            </a:r>
          </a:p>
          <a:p>
            <a:r>
              <a:rPr lang="pt-BR" dirty="0"/>
              <a:t>O SQL Server atua com sistemas integrados de criptografia, permitindo que a visualização ou alteração das informações sejam feitas apenas pelas pessoas responsáveis, o que garante ainda mais segurança e tranquilidade para os usuários e empresários.</a:t>
            </a:r>
          </a:p>
          <a:p>
            <a:endParaRPr lang="pt-BR" dirty="0"/>
          </a:p>
        </p:txBody>
      </p:sp>
      <p:pic>
        <p:nvPicPr>
          <p:cNvPr id="4" name="Imagem 3">
            <a:extLst>
              <a:ext uri="{FF2B5EF4-FFF2-40B4-BE49-F238E27FC236}">
                <a16:creationId xmlns:a16="http://schemas.microsoft.com/office/drawing/2014/main" id="{0723ED3F-2368-4F97-B05D-9DE5AD984EB6}"/>
              </a:ext>
            </a:extLst>
          </p:cNvPr>
          <p:cNvPicPr>
            <a:picLocks noChangeAspect="1"/>
          </p:cNvPicPr>
          <p:nvPr/>
        </p:nvPicPr>
        <p:blipFill>
          <a:blip r:embed="rId3"/>
          <a:stretch>
            <a:fillRect/>
          </a:stretch>
        </p:blipFill>
        <p:spPr>
          <a:xfrm>
            <a:off x="9308033" y="4776643"/>
            <a:ext cx="2200476" cy="1778865"/>
          </a:xfrm>
          <a:prstGeom prst="rect">
            <a:avLst/>
          </a:prstGeom>
        </p:spPr>
      </p:pic>
    </p:spTree>
    <p:extLst>
      <p:ext uri="{BB962C8B-B14F-4D97-AF65-F5344CB8AC3E}">
        <p14:creationId xmlns:p14="http://schemas.microsoft.com/office/powerpoint/2010/main" val="12654414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51986456-DF55-42F1-82B7-C799E4D25B28}"/>
              </a:ext>
            </a:extLst>
          </p:cNvPr>
          <p:cNvSpPr>
            <a:spLocks noGrp="1"/>
          </p:cNvSpPr>
          <p:nvPr>
            <p:ph idx="1"/>
          </p:nvPr>
        </p:nvSpPr>
        <p:spPr>
          <a:xfrm>
            <a:off x="838200" y="995115"/>
            <a:ext cx="10515600" cy="4351338"/>
          </a:xfrm>
        </p:spPr>
        <p:txBody>
          <a:bodyPr/>
          <a:lstStyle/>
          <a:p>
            <a:r>
              <a:rPr lang="pt-BR" dirty="0">
                <a:solidFill>
                  <a:srgbClr val="009999"/>
                </a:solidFill>
              </a:rPr>
              <a:t>MySQL</a:t>
            </a:r>
          </a:p>
          <a:p>
            <a:r>
              <a:rPr lang="pt-BR" dirty="0"/>
              <a:t>O </a:t>
            </a:r>
            <a:r>
              <a:rPr lang="pt-BR" dirty="0">
                <a:hlinkClick r:id="rId2"/>
              </a:rPr>
              <a:t>MySQL</a:t>
            </a:r>
            <a:r>
              <a:rPr lang="pt-BR" dirty="0"/>
              <a:t> é um banco de dados relacional que pertence à Oracle. Uma das características mais marcantes desse modelo é o fato de se tratar de um Open Source. Utiliza a linguagem SQL e funciona com as licenças de software comercial e livre.</a:t>
            </a:r>
          </a:p>
          <a:p>
            <a:r>
              <a:rPr lang="pt-BR" dirty="0"/>
              <a:t>O MySQL se destaca pelo seu fácil uso e uma estrutura de segurança e confiabilidade que permitiu que empresas e aplicativos baseados na internet utilizassem seus recursos. Dentre os principais usuários estão o Google, </a:t>
            </a:r>
            <a:r>
              <a:rPr lang="pt-BR" dirty="0">
                <a:hlinkClick r:id="rId3"/>
              </a:rPr>
              <a:t>Facebook</a:t>
            </a:r>
            <a:r>
              <a:rPr lang="pt-BR" dirty="0"/>
              <a:t>, </a:t>
            </a:r>
            <a:r>
              <a:rPr lang="pt-BR" dirty="0" err="1">
                <a:hlinkClick r:id="rId4"/>
              </a:rPr>
              <a:t>Youtube</a:t>
            </a:r>
            <a:r>
              <a:rPr lang="pt-BR" dirty="0"/>
              <a:t>, </a:t>
            </a:r>
            <a:r>
              <a:rPr lang="pt-BR" dirty="0">
                <a:hlinkClick r:id="rId5"/>
              </a:rPr>
              <a:t>Twitter</a:t>
            </a:r>
            <a:r>
              <a:rPr lang="pt-BR" dirty="0"/>
              <a:t> e NASA.</a:t>
            </a:r>
          </a:p>
          <a:p>
            <a:endParaRPr lang="pt-BR" dirty="0"/>
          </a:p>
        </p:txBody>
      </p:sp>
      <p:pic>
        <p:nvPicPr>
          <p:cNvPr id="4" name="Imagem 3">
            <a:extLst>
              <a:ext uri="{FF2B5EF4-FFF2-40B4-BE49-F238E27FC236}">
                <a16:creationId xmlns:a16="http://schemas.microsoft.com/office/drawing/2014/main" id="{5AA07B11-4377-4CCC-A851-3F5B73FCAF01}"/>
              </a:ext>
            </a:extLst>
          </p:cNvPr>
          <p:cNvPicPr>
            <a:picLocks noChangeAspect="1"/>
          </p:cNvPicPr>
          <p:nvPr/>
        </p:nvPicPr>
        <p:blipFill>
          <a:blip r:embed="rId6"/>
          <a:stretch>
            <a:fillRect/>
          </a:stretch>
        </p:blipFill>
        <p:spPr>
          <a:xfrm>
            <a:off x="4856307" y="4978401"/>
            <a:ext cx="2152053" cy="1418936"/>
          </a:xfrm>
          <a:prstGeom prst="rect">
            <a:avLst/>
          </a:prstGeom>
        </p:spPr>
      </p:pic>
    </p:spTree>
    <p:extLst>
      <p:ext uri="{BB962C8B-B14F-4D97-AF65-F5344CB8AC3E}">
        <p14:creationId xmlns:p14="http://schemas.microsoft.com/office/powerpoint/2010/main" val="29604351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0BE6226A-FC9F-4514-8D65-A155B7400912}"/>
              </a:ext>
            </a:extLst>
          </p:cNvPr>
          <p:cNvSpPr>
            <a:spLocks noGrp="1"/>
          </p:cNvSpPr>
          <p:nvPr>
            <p:ph idx="1"/>
          </p:nvPr>
        </p:nvSpPr>
        <p:spPr>
          <a:xfrm>
            <a:off x="687897" y="536895"/>
            <a:ext cx="10556846" cy="5229007"/>
          </a:xfrm>
        </p:spPr>
        <p:txBody>
          <a:bodyPr>
            <a:normAutofit fontScale="92500" lnSpcReduction="10000"/>
          </a:bodyPr>
          <a:lstStyle/>
          <a:p>
            <a:endParaRPr lang="pt-BR" dirty="0"/>
          </a:p>
          <a:p>
            <a:r>
              <a:rPr lang="pt-BR" dirty="0">
                <a:solidFill>
                  <a:srgbClr val="009999"/>
                </a:solidFill>
              </a:rPr>
              <a:t>PostgreSQL</a:t>
            </a:r>
          </a:p>
          <a:p>
            <a:r>
              <a:rPr lang="pt-BR" dirty="0"/>
              <a:t>O </a:t>
            </a:r>
            <a:r>
              <a:rPr lang="pt-BR" dirty="0">
                <a:hlinkClick r:id="rId2"/>
              </a:rPr>
              <a:t>PostgreSQL</a:t>
            </a:r>
            <a:r>
              <a:rPr lang="pt-BR" dirty="0"/>
              <a:t> também é um gerenciador de banco de dados relacional Open Source, comumente utilizado para sistemas online, como Skype, Apple e o Metrô de São Paulo.</a:t>
            </a:r>
          </a:p>
          <a:p>
            <a:r>
              <a:rPr lang="pt-BR" dirty="0"/>
              <a:t>É considerada uma das alternativas mais avançadas do mercado, com recursos diferenciados e complexos, que permite que os usuários consigam ter maior facilidade de acessos e integridade transacional. Essa alternativa exige uma solução em hardware potente para não prejudicar o desenvolvimento.</a:t>
            </a:r>
          </a:p>
          <a:p>
            <a:r>
              <a:rPr lang="pt-BR" dirty="0"/>
              <a:t>O PostgreSQL possui uma capacidade de suportar um grande fluxo de dados, garantindo a segurança e estabilidade, além de um alto desempenho por um valor ainda mais acessível.</a:t>
            </a:r>
          </a:p>
          <a:p>
            <a:pPr marL="0" indent="0">
              <a:buNone/>
            </a:pPr>
            <a:endParaRPr lang="pt-BR" dirty="0"/>
          </a:p>
        </p:txBody>
      </p:sp>
      <p:pic>
        <p:nvPicPr>
          <p:cNvPr id="4" name="Imagem 3">
            <a:extLst>
              <a:ext uri="{FF2B5EF4-FFF2-40B4-BE49-F238E27FC236}">
                <a16:creationId xmlns:a16="http://schemas.microsoft.com/office/drawing/2014/main" id="{9D4CE033-9F72-4B96-BAD3-2D78655D8186}"/>
              </a:ext>
            </a:extLst>
          </p:cNvPr>
          <p:cNvPicPr>
            <a:picLocks noChangeAspect="1"/>
          </p:cNvPicPr>
          <p:nvPr/>
        </p:nvPicPr>
        <p:blipFill>
          <a:blip r:embed="rId3"/>
          <a:stretch>
            <a:fillRect/>
          </a:stretch>
        </p:blipFill>
        <p:spPr>
          <a:xfrm>
            <a:off x="7784834" y="4954067"/>
            <a:ext cx="3459909" cy="1623670"/>
          </a:xfrm>
          <a:prstGeom prst="rect">
            <a:avLst/>
          </a:prstGeom>
        </p:spPr>
      </p:pic>
    </p:spTree>
    <p:extLst>
      <p:ext uri="{BB962C8B-B14F-4D97-AF65-F5344CB8AC3E}">
        <p14:creationId xmlns:p14="http://schemas.microsoft.com/office/powerpoint/2010/main" val="1800937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3D8BD123-D04A-44B0-98A1-83E1C04B46B0}"/>
              </a:ext>
            </a:extLst>
          </p:cNvPr>
          <p:cNvSpPr>
            <a:spLocks noGrp="1"/>
          </p:cNvSpPr>
          <p:nvPr>
            <p:ph idx="1"/>
          </p:nvPr>
        </p:nvSpPr>
        <p:spPr>
          <a:xfrm>
            <a:off x="746620" y="880844"/>
            <a:ext cx="10607180" cy="5296119"/>
          </a:xfrm>
        </p:spPr>
        <p:txBody>
          <a:bodyPr>
            <a:normAutofit lnSpcReduction="10000"/>
          </a:bodyPr>
          <a:lstStyle/>
          <a:p>
            <a:r>
              <a:rPr lang="pt-BR" dirty="0">
                <a:solidFill>
                  <a:srgbClr val="009999"/>
                </a:solidFill>
              </a:rPr>
              <a:t>NoSQL</a:t>
            </a:r>
          </a:p>
          <a:p>
            <a:r>
              <a:rPr lang="pt-BR" dirty="0"/>
              <a:t>O </a:t>
            </a:r>
            <a:r>
              <a:rPr lang="pt-BR" dirty="0">
                <a:hlinkClick r:id="rId2"/>
              </a:rPr>
              <a:t>NoSQL</a:t>
            </a:r>
            <a:r>
              <a:rPr lang="pt-BR" dirty="0"/>
              <a:t> é um sistema de banco de dados não relacional, conforme explicado anteriormente. Hoje, esse termo é comumente utilizado por pessoas que produzem conteúdos por dispositivos, </a:t>
            </a:r>
            <a:r>
              <a:rPr lang="pt-BR" dirty="0">
                <a:hlinkClick r:id="rId3"/>
              </a:rPr>
              <a:t>redes sociais</a:t>
            </a:r>
            <a:r>
              <a:rPr lang="pt-BR" dirty="0"/>
              <a:t> e outros tipos de funcionalidades web, que exigem a gestão de dados em diferentes formatos.</a:t>
            </a:r>
          </a:p>
          <a:p>
            <a:r>
              <a:rPr lang="pt-BR" dirty="0"/>
              <a:t>O uso de bancos de dados NoSQL permitirá que você tenha maior escalabilidade e maior economia no dia a dia, pois, ao contrário de alguns que já apresentamos ao longo deste artigo, não exige um hardware muito potente. </a:t>
            </a:r>
          </a:p>
          <a:p>
            <a:r>
              <a:rPr lang="pt-BR" dirty="0"/>
              <a:t>O NoSQL também possui sua manutenção muito mais simples e prática, o que pode permitir que a equipe seja reduzida e os gastos revisados, se tornando uma alternativa muito interessante para grandes empresas.</a:t>
            </a:r>
          </a:p>
          <a:p>
            <a:endParaRPr lang="pt-BR" dirty="0"/>
          </a:p>
        </p:txBody>
      </p:sp>
      <p:pic>
        <p:nvPicPr>
          <p:cNvPr id="4" name="Imagem 3">
            <a:extLst>
              <a:ext uri="{FF2B5EF4-FFF2-40B4-BE49-F238E27FC236}">
                <a16:creationId xmlns:a16="http://schemas.microsoft.com/office/drawing/2014/main" id="{357CE8EB-5AC6-43D4-8588-7B9A4578CE47}"/>
              </a:ext>
            </a:extLst>
          </p:cNvPr>
          <p:cNvPicPr>
            <a:picLocks noChangeAspect="1"/>
          </p:cNvPicPr>
          <p:nvPr/>
        </p:nvPicPr>
        <p:blipFill>
          <a:blip r:embed="rId4"/>
          <a:stretch>
            <a:fillRect/>
          </a:stretch>
        </p:blipFill>
        <p:spPr>
          <a:xfrm>
            <a:off x="8590396" y="192663"/>
            <a:ext cx="2594841" cy="976747"/>
          </a:xfrm>
          <a:prstGeom prst="rect">
            <a:avLst/>
          </a:prstGeom>
        </p:spPr>
      </p:pic>
    </p:spTree>
    <p:extLst>
      <p:ext uri="{BB962C8B-B14F-4D97-AF65-F5344CB8AC3E}">
        <p14:creationId xmlns:p14="http://schemas.microsoft.com/office/powerpoint/2010/main" val="26248134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F122EFE7-4374-472B-BCDD-A3BC5388E038}"/>
              </a:ext>
            </a:extLst>
          </p:cNvPr>
          <p:cNvSpPr>
            <a:spLocks noGrp="1"/>
          </p:cNvSpPr>
          <p:nvPr>
            <p:ph idx="1"/>
          </p:nvPr>
        </p:nvSpPr>
        <p:spPr>
          <a:xfrm>
            <a:off x="838200" y="1079005"/>
            <a:ext cx="10515600" cy="4351338"/>
          </a:xfrm>
        </p:spPr>
        <p:txBody>
          <a:bodyPr>
            <a:normAutofit fontScale="92500" lnSpcReduction="20000"/>
          </a:bodyPr>
          <a:lstStyle/>
          <a:p>
            <a:r>
              <a:rPr lang="pt-BR" dirty="0">
                <a:solidFill>
                  <a:srgbClr val="009999"/>
                </a:solidFill>
              </a:rPr>
              <a:t>MongoDB</a:t>
            </a:r>
          </a:p>
          <a:p>
            <a:r>
              <a:rPr lang="pt-BR" dirty="0"/>
              <a:t>O </a:t>
            </a:r>
            <a:r>
              <a:rPr lang="pt-BR" dirty="0">
                <a:hlinkClick r:id="rId2"/>
              </a:rPr>
              <a:t>MongoDB</a:t>
            </a:r>
            <a:r>
              <a:rPr lang="pt-BR" dirty="0"/>
              <a:t> é um dos maiores destaques do mercado. Esse banco de dados é Open Source e é um dos mais utilizados por diversas empresas. Seu sistema gira em Windows, Linux e OSX, com linguagem de programação C++.</a:t>
            </a:r>
          </a:p>
          <a:p>
            <a:r>
              <a:rPr lang="pt-BR" dirty="0"/>
              <a:t>Seu uso é orientado para documentos em JSON, permitindo que tabelas e colunas sejam criadas previamente. A performance do sistema é excelente, devido à sua linguagem de programação, o que promete melhor desempenho e tranquilidade no dia a dia.</a:t>
            </a:r>
          </a:p>
          <a:p>
            <a:r>
              <a:rPr lang="pt-BR" dirty="0"/>
              <a:t>O MongoDB foi criado para garantir uma certa dinâmica. Por isso, foi pensado em Big Data, sendo capaz de suportar seu escalonamento tanto vertical quanto horizontal. Além disso, usa replica sets, que permitem que ele seja capaz de lidar com um grande volume de informações.</a:t>
            </a:r>
          </a:p>
          <a:p>
            <a:endParaRPr lang="pt-BR" dirty="0"/>
          </a:p>
        </p:txBody>
      </p:sp>
      <p:pic>
        <p:nvPicPr>
          <p:cNvPr id="4" name="Imagem 3">
            <a:extLst>
              <a:ext uri="{FF2B5EF4-FFF2-40B4-BE49-F238E27FC236}">
                <a16:creationId xmlns:a16="http://schemas.microsoft.com/office/drawing/2014/main" id="{BD75D28E-1904-42D0-8CA0-1CA4F36E385B}"/>
              </a:ext>
            </a:extLst>
          </p:cNvPr>
          <p:cNvPicPr>
            <a:picLocks noChangeAspect="1"/>
          </p:cNvPicPr>
          <p:nvPr/>
        </p:nvPicPr>
        <p:blipFill>
          <a:blip r:embed="rId3">
            <a:grayscl/>
          </a:blip>
          <a:stretch>
            <a:fillRect/>
          </a:stretch>
        </p:blipFill>
        <p:spPr>
          <a:xfrm>
            <a:off x="9660942" y="4559501"/>
            <a:ext cx="1995642" cy="1995642"/>
          </a:xfrm>
          <a:prstGeom prst="rect">
            <a:avLst/>
          </a:prstGeom>
        </p:spPr>
      </p:pic>
    </p:spTree>
    <p:extLst>
      <p:ext uri="{BB962C8B-B14F-4D97-AF65-F5344CB8AC3E}">
        <p14:creationId xmlns:p14="http://schemas.microsoft.com/office/powerpoint/2010/main" val="29613260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56462C5F-96D1-4059-AAC7-CA018A26AB63}"/>
              </a:ext>
            </a:extLst>
          </p:cNvPr>
          <p:cNvSpPr>
            <a:spLocks noGrp="1"/>
          </p:cNvSpPr>
          <p:nvPr>
            <p:ph idx="1"/>
          </p:nvPr>
        </p:nvSpPr>
        <p:spPr>
          <a:xfrm>
            <a:off x="763398" y="914400"/>
            <a:ext cx="10590402" cy="5262563"/>
          </a:xfrm>
        </p:spPr>
        <p:txBody>
          <a:bodyPr/>
          <a:lstStyle/>
          <a:p>
            <a:r>
              <a:rPr lang="pt-BR" dirty="0">
                <a:solidFill>
                  <a:srgbClr val="009999"/>
                </a:solidFill>
              </a:rPr>
              <a:t>Redis</a:t>
            </a:r>
          </a:p>
          <a:p>
            <a:r>
              <a:rPr lang="pt-BR" dirty="0"/>
              <a:t>O </a:t>
            </a:r>
            <a:r>
              <a:rPr lang="pt-BR" dirty="0">
                <a:hlinkClick r:id="rId2"/>
              </a:rPr>
              <a:t>Redis</a:t>
            </a:r>
            <a:r>
              <a:rPr lang="pt-BR" dirty="0"/>
              <a:t> se tornou um banco de dados popular no mercado, e também funciona como Open Source. Através desse sistema, as informações são armazenadas no formato de chave-valor.</a:t>
            </a:r>
          </a:p>
          <a:p>
            <a:r>
              <a:rPr lang="pt-BR" dirty="0"/>
              <a:t>É uma alternativa que se destaca pela </a:t>
            </a:r>
            <a:r>
              <a:rPr lang="pt-BR" dirty="0">
                <a:hlinkClick r:id="rId3"/>
              </a:rPr>
              <a:t>velocidade</a:t>
            </a:r>
            <a:r>
              <a:rPr lang="pt-BR" dirty="0"/>
              <a:t>, funcionalidade e facilidade de uso, sendo comumente utilizado em aplicações online e móveis, como tecnologia de anúncios e jogos, por exemplo.</a:t>
            </a:r>
          </a:p>
          <a:p>
            <a:r>
              <a:rPr lang="pt-BR" dirty="0"/>
              <a:t>Esse sistema possui um conjunto de estruturas mais versátil, responsável pela facilidade na criação de aplicações, e na agilidade para escrita e leitura de dados.</a:t>
            </a:r>
          </a:p>
          <a:p>
            <a:endParaRPr lang="pt-BR" dirty="0"/>
          </a:p>
        </p:txBody>
      </p:sp>
      <p:pic>
        <p:nvPicPr>
          <p:cNvPr id="4" name="Imagem 3">
            <a:extLst>
              <a:ext uri="{FF2B5EF4-FFF2-40B4-BE49-F238E27FC236}">
                <a16:creationId xmlns:a16="http://schemas.microsoft.com/office/drawing/2014/main" id="{DF0A6FE9-86DB-4D1B-8B8E-18A052E0CA32}"/>
              </a:ext>
            </a:extLst>
          </p:cNvPr>
          <p:cNvPicPr>
            <a:picLocks noChangeAspect="1"/>
          </p:cNvPicPr>
          <p:nvPr/>
        </p:nvPicPr>
        <p:blipFill>
          <a:blip r:embed="rId4"/>
          <a:stretch>
            <a:fillRect/>
          </a:stretch>
        </p:blipFill>
        <p:spPr>
          <a:xfrm>
            <a:off x="9049661" y="4594513"/>
            <a:ext cx="2378941" cy="2378941"/>
          </a:xfrm>
          <a:prstGeom prst="rect">
            <a:avLst/>
          </a:prstGeom>
        </p:spPr>
      </p:pic>
    </p:spTree>
    <p:extLst>
      <p:ext uri="{BB962C8B-B14F-4D97-AF65-F5344CB8AC3E}">
        <p14:creationId xmlns:p14="http://schemas.microsoft.com/office/powerpoint/2010/main" val="29863281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052815A-ECCA-4A58-BEAB-063C1E995EA7}"/>
              </a:ext>
            </a:extLst>
          </p:cNvPr>
          <p:cNvSpPr>
            <a:spLocks noGrp="1"/>
          </p:cNvSpPr>
          <p:nvPr>
            <p:ph type="title"/>
          </p:nvPr>
        </p:nvSpPr>
        <p:spPr>
          <a:xfrm>
            <a:off x="1008987" y="195323"/>
            <a:ext cx="10347121" cy="1902773"/>
          </a:xfrm>
        </p:spPr>
        <p:txBody>
          <a:bodyPr>
            <a:normAutofit/>
          </a:bodyPr>
          <a:lstStyle/>
          <a:p>
            <a:r>
              <a:rPr lang="pt-BR" sz="4000" dirty="0">
                <a:solidFill>
                  <a:srgbClr val="295883"/>
                </a:solidFill>
                <a:latin typeface="Swis721 BlkCn BT" panose="020B0806030502040204" pitchFamily="34" charset="0"/>
              </a:rPr>
              <a:t> </a:t>
            </a:r>
          </a:p>
        </p:txBody>
      </p:sp>
      <p:sp>
        <p:nvSpPr>
          <p:cNvPr id="3" name="Espaço Reservado para Conteúdo 2">
            <a:extLst>
              <a:ext uri="{FF2B5EF4-FFF2-40B4-BE49-F238E27FC236}">
                <a16:creationId xmlns:a16="http://schemas.microsoft.com/office/drawing/2014/main" id="{0E6413AA-E386-4B89-9C86-31E77864B4AC}"/>
              </a:ext>
            </a:extLst>
          </p:cNvPr>
          <p:cNvSpPr>
            <a:spLocks noGrp="1"/>
          </p:cNvSpPr>
          <p:nvPr>
            <p:ph idx="1"/>
          </p:nvPr>
        </p:nvSpPr>
        <p:spPr>
          <a:xfrm>
            <a:off x="838200" y="1825625"/>
            <a:ext cx="10515600" cy="4351338"/>
          </a:xfrm>
        </p:spPr>
        <p:txBody>
          <a:bodyPr>
            <a:normAutofit fontScale="85000" lnSpcReduction="20000"/>
          </a:bodyPr>
          <a:lstStyle/>
          <a:p>
            <a:r>
              <a:rPr lang="pt-BR" dirty="0">
                <a:latin typeface="Arial" panose="020B0604020202020204" pitchFamily="34" charset="0"/>
                <a:cs typeface="Arial" panose="020B0604020202020204" pitchFamily="34" charset="0"/>
              </a:rPr>
              <a:t>Para criar o seu sistema de banco de dados, é precisa ter um projeto que contemple a organização das informações e avalie a utilização das técnicas que irão permitir a performance do sistema.</a:t>
            </a:r>
          </a:p>
          <a:p>
            <a:r>
              <a:rPr lang="pt-BR" dirty="0">
                <a:latin typeface="Arial" panose="020B0604020202020204" pitchFamily="34" charset="0"/>
                <a:cs typeface="Arial" panose="020B0604020202020204" pitchFamily="34" charset="0"/>
              </a:rPr>
              <a:t>Além disso, também é fundamental considerar um sistema que seja possível realizar manutenções com tranquilidade, sempre que necessário.</a:t>
            </a:r>
          </a:p>
          <a:p>
            <a:r>
              <a:rPr lang="pt-BR" dirty="0">
                <a:latin typeface="Arial" panose="020B0604020202020204" pitchFamily="34" charset="0"/>
                <a:cs typeface="Arial" panose="020B0604020202020204" pitchFamily="34" charset="0"/>
              </a:rPr>
              <a:t>Em suma, um projeto para o sistema de banco de dados é dividido em duas fases, que dizem respeito a um sistema de bancos de dados ainda não implementado:</a:t>
            </a:r>
          </a:p>
          <a:p>
            <a:pPr fontAlgn="base"/>
            <a:r>
              <a:rPr lang="pt-BR" dirty="0">
                <a:latin typeface="Arial" panose="020B0604020202020204" pitchFamily="34" charset="0"/>
                <a:cs typeface="Arial" panose="020B0604020202020204" pitchFamily="34" charset="0"/>
              </a:rPr>
              <a:t>criação da modelagem conceitual;</a:t>
            </a:r>
          </a:p>
          <a:p>
            <a:pPr fontAlgn="base"/>
            <a:r>
              <a:rPr lang="pt-BR" dirty="0">
                <a:latin typeface="Arial" panose="020B0604020202020204" pitchFamily="34" charset="0"/>
                <a:cs typeface="Arial" panose="020B0604020202020204" pitchFamily="34" charset="0"/>
              </a:rPr>
              <a:t>criação do projeto lógico.</a:t>
            </a:r>
          </a:p>
          <a:p>
            <a:r>
              <a:rPr lang="pt-BR" dirty="0">
                <a:latin typeface="Arial" panose="020B0604020202020204" pitchFamily="34" charset="0"/>
                <a:cs typeface="Arial" panose="020B0604020202020204" pitchFamily="34" charset="0"/>
              </a:rPr>
              <a:t>No caso da necessidade de otimizar e melhorar um sistema de banco de dados que já existe, está muito antigo, não possui documentação ou precise ser atualizado, será necessário seguir uma técnica chamada de Engenharia Reversa.</a:t>
            </a:r>
          </a:p>
          <a:p>
            <a:pPr marL="0" indent="0">
              <a:buNone/>
            </a:pPr>
            <a:endParaRPr lang="pt-BR" dirty="0">
              <a:latin typeface="Arial" panose="020B0604020202020204" pitchFamily="34" charset="0"/>
              <a:cs typeface="Arial" panose="020B0604020202020204" pitchFamily="34" charset="0"/>
            </a:endParaRPr>
          </a:p>
          <a:p>
            <a:endParaRPr lang="pt-BR" dirty="0"/>
          </a:p>
        </p:txBody>
      </p:sp>
      <p:sp>
        <p:nvSpPr>
          <p:cNvPr id="4" name="Retângulo 3">
            <a:extLst>
              <a:ext uri="{FF2B5EF4-FFF2-40B4-BE49-F238E27FC236}">
                <a16:creationId xmlns:a16="http://schemas.microsoft.com/office/drawing/2014/main" id="{A85866BF-5684-43FA-AACE-A5B958D5F388}"/>
              </a:ext>
            </a:extLst>
          </p:cNvPr>
          <p:cNvSpPr/>
          <p:nvPr/>
        </p:nvSpPr>
        <p:spPr>
          <a:xfrm>
            <a:off x="1308683" y="595618"/>
            <a:ext cx="7910818" cy="763399"/>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pt-BR" sz="4000" dirty="0">
                <a:solidFill>
                  <a:srgbClr val="295883"/>
                </a:solidFill>
                <a:latin typeface="Swis721 BlkCn BT" panose="020B0806030502040204" pitchFamily="34" charset="0"/>
              </a:rPr>
              <a:t>Como criar um banco de dados </a:t>
            </a:r>
          </a:p>
        </p:txBody>
      </p:sp>
      <p:pic>
        <p:nvPicPr>
          <p:cNvPr id="6" name="Imagem 5">
            <a:extLst>
              <a:ext uri="{FF2B5EF4-FFF2-40B4-BE49-F238E27FC236}">
                <a16:creationId xmlns:a16="http://schemas.microsoft.com/office/drawing/2014/main" id="{63D0173D-A3CA-4A38-9F1E-A83528266E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94008" y="375871"/>
            <a:ext cx="1259969" cy="1259969"/>
          </a:xfrm>
          <a:prstGeom prst="rect">
            <a:avLst/>
          </a:prstGeom>
        </p:spPr>
      </p:pic>
    </p:spTree>
    <p:extLst>
      <p:ext uri="{BB962C8B-B14F-4D97-AF65-F5344CB8AC3E}">
        <p14:creationId xmlns:p14="http://schemas.microsoft.com/office/powerpoint/2010/main" val="13657957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DDFD533-1D2F-4816-B5A8-85BC98130632}"/>
              </a:ext>
            </a:extLst>
          </p:cNvPr>
          <p:cNvSpPr>
            <a:spLocks noGrp="1"/>
          </p:cNvSpPr>
          <p:nvPr>
            <p:ph type="title"/>
          </p:nvPr>
        </p:nvSpPr>
        <p:spPr/>
        <p:txBody>
          <a:bodyPr>
            <a:normAutofit/>
          </a:bodyPr>
          <a:lstStyle/>
          <a:p>
            <a:r>
              <a:rPr lang="pt-BR" sz="4000" dirty="0">
                <a:solidFill>
                  <a:srgbClr val="295883"/>
                </a:solidFill>
                <a:latin typeface="Swis721 BlkCn BT" panose="020B0806030502040204" pitchFamily="34" charset="0"/>
              </a:rPr>
              <a:t> </a:t>
            </a:r>
          </a:p>
        </p:txBody>
      </p:sp>
      <p:sp>
        <p:nvSpPr>
          <p:cNvPr id="3" name="Espaço Reservado para Conteúdo 2">
            <a:extLst>
              <a:ext uri="{FF2B5EF4-FFF2-40B4-BE49-F238E27FC236}">
                <a16:creationId xmlns:a16="http://schemas.microsoft.com/office/drawing/2014/main" id="{76A41234-2D5D-460F-A656-6B553404FDC4}"/>
              </a:ext>
            </a:extLst>
          </p:cNvPr>
          <p:cNvSpPr>
            <a:spLocks noGrp="1"/>
          </p:cNvSpPr>
          <p:nvPr>
            <p:ph idx="1"/>
          </p:nvPr>
        </p:nvSpPr>
        <p:spPr/>
        <p:txBody>
          <a:bodyPr>
            <a:normAutofit/>
          </a:bodyPr>
          <a:lstStyle/>
          <a:p>
            <a:r>
              <a:rPr lang="pt-BR" sz="2400" dirty="0">
                <a:latin typeface="Arial" panose="020B0604020202020204" pitchFamily="34" charset="0"/>
                <a:cs typeface="Arial" panose="020B0604020202020204" pitchFamily="34" charset="0"/>
              </a:rPr>
              <a:t>Para fazer uma gestão de banco de dados eficiente, algumas coisas precisam ser consideradas. A primeira delas é a avaliação da infraestrutura do sistema que está sendo utilizado. Verifique se você está tendo todas as suas necessidades solucionadas com a estrutura do sistema atual.</a:t>
            </a:r>
          </a:p>
          <a:p>
            <a:r>
              <a:rPr lang="pt-BR" sz="2400" dirty="0">
                <a:latin typeface="Arial" panose="020B0604020202020204" pitchFamily="34" charset="0"/>
                <a:cs typeface="Arial" panose="020B0604020202020204" pitchFamily="34" charset="0"/>
              </a:rPr>
              <a:t>Feito isso, é hora de pensar na metodologia de organização. Crie uma metodologia que se adeque às suas demandas e permita que você consiga organizar e encontrar as informações de acordo com as preferências da sua empresa.</a:t>
            </a:r>
          </a:p>
          <a:p>
            <a:r>
              <a:rPr lang="pt-BR" sz="2400" dirty="0">
                <a:latin typeface="Arial" panose="020B0604020202020204" pitchFamily="34" charset="0"/>
                <a:cs typeface="Arial" panose="020B0604020202020204" pitchFamily="34" charset="0"/>
              </a:rPr>
              <a:t>É hora de pensar no acesso aos dados: é preciso que ele seja fácil, simples e prático, para tornar a rotina da empresa e o dia a dia dos funcionários muito mais eficiente.</a:t>
            </a:r>
          </a:p>
          <a:p>
            <a:endParaRPr lang="pt-BR" dirty="0"/>
          </a:p>
        </p:txBody>
      </p:sp>
      <p:sp>
        <p:nvSpPr>
          <p:cNvPr id="4" name="Retângulo 3">
            <a:extLst>
              <a:ext uri="{FF2B5EF4-FFF2-40B4-BE49-F238E27FC236}">
                <a16:creationId xmlns:a16="http://schemas.microsoft.com/office/drawing/2014/main" id="{88353A20-94BA-4974-97FE-0EA5A70301F6}"/>
              </a:ext>
            </a:extLst>
          </p:cNvPr>
          <p:cNvSpPr/>
          <p:nvPr/>
        </p:nvSpPr>
        <p:spPr>
          <a:xfrm>
            <a:off x="1015068" y="604007"/>
            <a:ext cx="8305101" cy="729843"/>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pt-BR" sz="3600" dirty="0">
                <a:solidFill>
                  <a:srgbClr val="295883"/>
                </a:solidFill>
                <a:latin typeface="Swis721 BlkCn BT" panose="020B0806030502040204" pitchFamily="34" charset="0"/>
              </a:rPr>
              <a:t>Como fazer gestão de banco de dados?</a:t>
            </a:r>
          </a:p>
        </p:txBody>
      </p:sp>
    </p:spTree>
    <p:extLst>
      <p:ext uri="{BB962C8B-B14F-4D97-AF65-F5344CB8AC3E}">
        <p14:creationId xmlns:p14="http://schemas.microsoft.com/office/powerpoint/2010/main" val="4385760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Imagem 14">
            <a:extLst>
              <a:ext uri="{FF2B5EF4-FFF2-40B4-BE49-F238E27FC236}">
                <a16:creationId xmlns:a16="http://schemas.microsoft.com/office/drawing/2014/main" id="{0E53CEF8-29FA-40F2-AEA8-D6A115FC30CA}"/>
              </a:ext>
            </a:extLst>
          </p:cNvPr>
          <p:cNvPicPr>
            <a:picLocks noChangeAspect="1"/>
          </p:cNvPicPr>
          <p:nvPr/>
        </p:nvPicPr>
        <p:blipFill>
          <a:blip r:embed="rId2">
            <a:lum bright="70000" contrast="-70000"/>
            <a:extLst>
              <a:ext uri="{BEBA8EAE-BF5A-486C-A8C5-ECC9F3942E4B}">
                <a14:imgProps xmlns:a14="http://schemas.microsoft.com/office/drawing/2010/main">
                  <a14:imgLayer r:embed="rId3">
                    <a14:imgEffect>
                      <a14:colorTemperature colorTemp="7749"/>
                    </a14:imgEffect>
                    <a14:imgEffect>
                      <a14:saturation sat="317000"/>
                    </a14:imgEffect>
                  </a14:imgLayer>
                </a14:imgProps>
              </a:ext>
              <a:ext uri="{28A0092B-C50C-407E-A947-70E740481C1C}">
                <a14:useLocalDpi xmlns:a14="http://schemas.microsoft.com/office/drawing/2010/main" val="0"/>
              </a:ext>
            </a:extLst>
          </a:blip>
          <a:stretch>
            <a:fillRect/>
          </a:stretch>
        </p:blipFill>
        <p:spPr>
          <a:xfrm>
            <a:off x="3018202" y="1850791"/>
            <a:ext cx="5571846" cy="4234603"/>
          </a:xfrm>
          <a:prstGeom prst="rect">
            <a:avLst/>
          </a:prstGeom>
        </p:spPr>
      </p:pic>
      <p:sp>
        <p:nvSpPr>
          <p:cNvPr id="3" name="Espaço Reservado para Conteúdo 2">
            <a:extLst>
              <a:ext uri="{FF2B5EF4-FFF2-40B4-BE49-F238E27FC236}">
                <a16:creationId xmlns:a16="http://schemas.microsoft.com/office/drawing/2014/main" id="{0F896DD3-2EAE-41DD-A0F0-A919C6EB4FC1}"/>
              </a:ext>
            </a:extLst>
          </p:cNvPr>
          <p:cNvSpPr>
            <a:spLocks noGrp="1"/>
          </p:cNvSpPr>
          <p:nvPr>
            <p:ph idx="1"/>
          </p:nvPr>
        </p:nvSpPr>
        <p:spPr>
          <a:xfrm>
            <a:off x="838200" y="1850791"/>
            <a:ext cx="10554050" cy="4491285"/>
          </a:xfrm>
        </p:spPr>
        <p:txBody>
          <a:bodyPr>
            <a:noAutofit/>
          </a:bodyPr>
          <a:lstStyle/>
          <a:p>
            <a:r>
              <a:rPr lang="pt-BR" sz="2000" dirty="0">
                <a:solidFill>
                  <a:schemeClr val="tx1">
                    <a:lumMod val="95000"/>
                    <a:lumOff val="5000"/>
                  </a:schemeClr>
                </a:solidFill>
                <a:latin typeface="Arial" panose="020B0604020202020204" pitchFamily="34" charset="0"/>
                <a:cs typeface="Arial" panose="020B0604020202020204" pitchFamily="34" charset="0"/>
              </a:rPr>
              <a:t>Banco de dados é a organização e armazenagem de informações sobre um domínio específico. De forma mais simples, é o agrupamento de dados que tratam do mesmo assunto, e que precisam ser armazenados para segurança ou conferência futura. </a:t>
            </a:r>
          </a:p>
          <a:p>
            <a:endParaRPr lang="pt-BR" sz="2000" dirty="0">
              <a:solidFill>
                <a:schemeClr val="tx1">
                  <a:lumMod val="95000"/>
                  <a:lumOff val="5000"/>
                </a:schemeClr>
              </a:solidFill>
              <a:latin typeface="Arial" panose="020B0604020202020204" pitchFamily="34" charset="0"/>
              <a:cs typeface="Arial" panose="020B0604020202020204" pitchFamily="34" charset="0"/>
            </a:endParaRPr>
          </a:p>
          <a:p>
            <a:r>
              <a:rPr lang="pt-BR" sz="2000" dirty="0">
                <a:solidFill>
                  <a:schemeClr val="tx1">
                    <a:lumMod val="95000"/>
                    <a:lumOff val="5000"/>
                  </a:schemeClr>
                </a:solidFill>
                <a:latin typeface="Arial" panose="020B0604020202020204" pitchFamily="34" charset="0"/>
                <a:cs typeface="Arial" panose="020B0604020202020204" pitchFamily="34" charset="0"/>
              </a:rPr>
              <a:t>É comum que empresas tenham diversas informações que precisam ser organizadas e disponibilizadas dentro do negócio para que sejam consultadas posteriormente pela equipe e pela gerência.</a:t>
            </a:r>
          </a:p>
          <a:p>
            <a:r>
              <a:rPr lang="pt-BR" sz="2000" dirty="0">
                <a:solidFill>
                  <a:schemeClr val="tx1">
                    <a:lumMod val="95000"/>
                    <a:lumOff val="5000"/>
                  </a:schemeClr>
                </a:solidFill>
                <a:latin typeface="Arial" panose="020B0604020202020204" pitchFamily="34" charset="0"/>
                <a:cs typeface="Arial" panose="020B0604020202020204" pitchFamily="34" charset="0"/>
              </a:rPr>
              <a:t>Por isso, é interessante ter um sistema de gerenciamento de banco de dados, SGBD, para conseguir manipular as informações e tornar a rotina da empresa muito mais simples.</a:t>
            </a:r>
          </a:p>
          <a:p>
            <a:endParaRPr lang="pt-BR" sz="2000" dirty="0">
              <a:solidFill>
                <a:schemeClr val="tx1">
                  <a:lumMod val="95000"/>
                  <a:lumOff val="5000"/>
                </a:schemeClr>
              </a:solidFill>
              <a:latin typeface="Arial" panose="020B0604020202020204" pitchFamily="34" charset="0"/>
              <a:cs typeface="Arial" panose="020B0604020202020204" pitchFamily="34" charset="0"/>
            </a:endParaRPr>
          </a:p>
          <a:p>
            <a:r>
              <a:rPr lang="pt-BR" sz="2000" dirty="0">
                <a:solidFill>
                  <a:schemeClr val="tx1">
                    <a:lumMod val="95000"/>
                    <a:lumOff val="5000"/>
                  </a:schemeClr>
                </a:solidFill>
                <a:latin typeface="Arial" panose="020B0604020202020204" pitchFamily="34" charset="0"/>
                <a:cs typeface="Arial" panose="020B0604020202020204" pitchFamily="34" charset="0"/>
              </a:rPr>
              <a:t>Hoje, existem diversos tipos de SGBDs, e cada um é adequado para uma necessidade dos clientes. São os mais comuns: Oracle, DB2, MySQL, SQL Server, PostgreSQL e outros.</a:t>
            </a:r>
          </a:p>
        </p:txBody>
      </p:sp>
      <p:sp>
        <p:nvSpPr>
          <p:cNvPr id="17" name="CaixaDeTexto 16">
            <a:extLst>
              <a:ext uri="{FF2B5EF4-FFF2-40B4-BE49-F238E27FC236}">
                <a16:creationId xmlns:a16="http://schemas.microsoft.com/office/drawing/2014/main" id="{0F9CB286-22C6-4FD4-B1D4-2C9EB1C9A734}"/>
              </a:ext>
            </a:extLst>
          </p:cNvPr>
          <p:cNvSpPr txBox="1"/>
          <p:nvPr/>
        </p:nvSpPr>
        <p:spPr>
          <a:xfrm>
            <a:off x="1056313" y="616923"/>
            <a:ext cx="6951072" cy="769441"/>
          </a:xfrm>
          <a:prstGeom prst="rect">
            <a:avLst/>
          </a:prstGeom>
          <a:noFill/>
        </p:spPr>
        <p:txBody>
          <a:bodyPr wrap="square" rtlCol="0">
            <a:spAutoFit/>
          </a:bodyPr>
          <a:lstStyle/>
          <a:p>
            <a:r>
              <a:rPr lang="pt-BR" sz="4400" dirty="0">
                <a:latin typeface="Swis721 BlkCn BT" panose="020B0806030502040204" pitchFamily="34" charset="0"/>
              </a:rPr>
              <a:t>O que é banco de dados?</a:t>
            </a:r>
          </a:p>
        </p:txBody>
      </p:sp>
    </p:spTree>
    <p:extLst>
      <p:ext uri="{BB962C8B-B14F-4D97-AF65-F5344CB8AC3E}">
        <p14:creationId xmlns:p14="http://schemas.microsoft.com/office/powerpoint/2010/main" val="38976862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9F1BBEEB-3823-467A-ABE9-632A1A414F08}"/>
              </a:ext>
            </a:extLst>
          </p:cNvPr>
          <p:cNvSpPr>
            <a:spLocks noGrp="1"/>
          </p:cNvSpPr>
          <p:nvPr>
            <p:ph idx="1"/>
          </p:nvPr>
        </p:nvSpPr>
        <p:spPr>
          <a:xfrm>
            <a:off x="838200" y="1253331"/>
            <a:ext cx="10515600" cy="4351338"/>
          </a:xfrm>
        </p:spPr>
        <p:txBody>
          <a:bodyPr>
            <a:normAutofit/>
          </a:bodyPr>
          <a:lstStyle/>
          <a:p>
            <a:r>
              <a:rPr lang="pt-BR" sz="2400" dirty="0"/>
              <a:t>Para deixar essa rotina ainda mais simples, a dica é automatizar a gestão do banco de dados. Agora que a metodologia de organização já foi definida, visualize de quais maneiras será possível deixar essas tarefas muito mais automatizadas.</a:t>
            </a:r>
          </a:p>
          <a:p>
            <a:r>
              <a:rPr lang="pt-BR" sz="2400" dirty="0"/>
              <a:t>É interessante manter o backup automático e, em alguns casos, permitir que o próximo sistema faça um cruzamento inteligente de dados, para identificar métricas e possíveis problemas com facilidade.</a:t>
            </a:r>
          </a:p>
          <a:p>
            <a:r>
              <a:rPr lang="pt-BR" sz="2400" dirty="0"/>
              <a:t>Por último, mas não menos importante, é fundamental que você monitore seu sistema de gestão de dados, para identificar tudo o que está acontecendo, se alguns ajustes se fazem necessários ou se é preciso executar algumas atualizações.</a:t>
            </a:r>
          </a:p>
          <a:p>
            <a:endParaRPr lang="pt-BR" dirty="0"/>
          </a:p>
        </p:txBody>
      </p:sp>
      <p:pic>
        <p:nvPicPr>
          <p:cNvPr id="5" name="Imagem 4">
            <a:extLst>
              <a:ext uri="{FF2B5EF4-FFF2-40B4-BE49-F238E27FC236}">
                <a16:creationId xmlns:a16="http://schemas.microsoft.com/office/drawing/2014/main" id="{081EEA40-2990-4363-B739-10A167DFD3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13645" y="4636654"/>
            <a:ext cx="3642575" cy="1773382"/>
          </a:xfrm>
          <a:prstGeom prst="rect">
            <a:avLst/>
          </a:prstGeom>
          <a:ln>
            <a:noFill/>
          </a:ln>
          <a:effectLst>
            <a:softEdge rad="112500"/>
          </a:effectLst>
        </p:spPr>
      </p:pic>
    </p:spTree>
    <p:extLst>
      <p:ext uri="{BB962C8B-B14F-4D97-AF65-F5344CB8AC3E}">
        <p14:creationId xmlns:p14="http://schemas.microsoft.com/office/powerpoint/2010/main" val="1035848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DDF4E6B7-A0D8-46C5-8694-5A966C2B5DF9}"/>
              </a:ext>
            </a:extLst>
          </p:cNvPr>
          <p:cNvSpPr>
            <a:spLocks noGrp="1"/>
          </p:cNvSpPr>
          <p:nvPr>
            <p:ph idx="1"/>
          </p:nvPr>
        </p:nvSpPr>
        <p:spPr/>
        <p:txBody>
          <a:bodyPr/>
          <a:lstStyle/>
          <a:p>
            <a:r>
              <a:rPr lang="pt-BR" dirty="0"/>
              <a:t>O banco de dados é peça fundamental para o bom funcionamento de uma empresa, desde a gestão de informações internas até a gestão de conteúdos do site e blog do negócio.</a:t>
            </a:r>
          </a:p>
          <a:p>
            <a:r>
              <a:rPr lang="pt-BR" dirty="0"/>
              <a:t>Para que o trabalho seja eficiente e garanta a segurança e tranquilidade de toda a empresa, é preciso ter cuidado com alguns detalhes</a:t>
            </a:r>
          </a:p>
          <a:p>
            <a:endParaRPr lang="pt-BR" dirty="0"/>
          </a:p>
        </p:txBody>
      </p:sp>
      <p:pic>
        <p:nvPicPr>
          <p:cNvPr id="5" name="Imagem 4">
            <a:extLst>
              <a:ext uri="{FF2B5EF4-FFF2-40B4-BE49-F238E27FC236}">
                <a16:creationId xmlns:a16="http://schemas.microsoft.com/office/drawing/2014/main" id="{9F342138-AEA8-4066-B500-9C90F0A222EE}"/>
              </a:ext>
            </a:extLst>
          </p:cNvPr>
          <p:cNvPicPr>
            <a:picLocks noChangeAspect="1"/>
          </p:cNvPicPr>
          <p:nvPr/>
        </p:nvPicPr>
        <p:blipFill rotWithShape="1">
          <a:blip r:embed="rId2">
            <a:extLst>
              <a:ext uri="{28A0092B-C50C-407E-A947-70E740481C1C}">
                <a14:useLocalDpi xmlns:a14="http://schemas.microsoft.com/office/drawing/2010/main" val="0"/>
              </a:ext>
            </a:extLst>
          </a:blip>
          <a:srcRect t="8634" b="60327"/>
          <a:stretch/>
        </p:blipFill>
        <p:spPr>
          <a:xfrm>
            <a:off x="1121064" y="0"/>
            <a:ext cx="9525000" cy="877455"/>
          </a:xfrm>
          <a:prstGeom prst="rect">
            <a:avLst/>
          </a:prstGeom>
        </p:spPr>
      </p:pic>
    </p:spTree>
    <p:extLst>
      <p:ext uri="{BB962C8B-B14F-4D97-AF65-F5344CB8AC3E}">
        <p14:creationId xmlns:p14="http://schemas.microsoft.com/office/powerpoint/2010/main" val="39449894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2DA9D1F-8971-4691-AB91-1FF39AF14103}"/>
              </a:ext>
            </a:extLst>
          </p:cNvPr>
          <p:cNvSpPr>
            <a:spLocks noGrp="1"/>
          </p:cNvSpPr>
          <p:nvPr>
            <p:ph type="title"/>
          </p:nvPr>
        </p:nvSpPr>
        <p:spPr/>
        <p:txBody>
          <a:bodyPr/>
          <a:lstStyle/>
          <a:p>
            <a:r>
              <a:rPr lang="pt-BR" dirty="0"/>
              <a:t>Bibliografia </a:t>
            </a:r>
          </a:p>
        </p:txBody>
      </p:sp>
      <p:sp>
        <p:nvSpPr>
          <p:cNvPr id="3" name="Espaço Reservado para Conteúdo 2">
            <a:extLst>
              <a:ext uri="{FF2B5EF4-FFF2-40B4-BE49-F238E27FC236}">
                <a16:creationId xmlns:a16="http://schemas.microsoft.com/office/drawing/2014/main" id="{6D3D75F2-FBE6-49A7-A45A-CDB50D91F53A}"/>
              </a:ext>
            </a:extLst>
          </p:cNvPr>
          <p:cNvSpPr>
            <a:spLocks noGrp="1"/>
          </p:cNvSpPr>
          <p:nvPr>
            <p:ph idx="1"/>
          </p:nvPr>
        </p:nvSpPr>
        <p:spPr/>
        <p:txBody>
          <a:bodyPr/>
          <a:lstStyle/>
          <a:p>
            <a:r>
              <a:rPr lang="pt-BR" dirty="0">
                <a:hlinkClick r:id="rId2"/>
              </a:rPr>
              <a:t>https://rockcontent.com/br/blog/banco-de-dados/</a:t>
            </a:r>
            <a:endParaRPr lang="pt-BR" dirty="0"/>
          </a:p>
          <a:p>
            <a:endParaRPr lang="pt-BR" dirty="0"/>
          </a:p>
        </p:txBody>
      </p:sp>
    </p:spTree>
    <p:extLst>
      <p:ext uri="{BB962C8B-B14F-4D97-AF65-F5344CB8AC3E}">
        <p14:creationId xmlns:p14="http://schemas.microsoft.com/office/powerpoint/2010/main" val="25777490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C1424FB-1B68-4BF8-BF77-82EA966B073B}"/>
              </a:ext>
            </a:extLst>
          </p:cNvPr>
          <p:cNvSpPr>
            <a:spLocks noGrp="1"/>
          </p:cNvSpPr>
          <p:nvPr>
            <p:ph type="title"/>
          </p:nvPr>
        </p:nvSpPr>
        <p:spPr>
          <a:xfrm>
            <a:off x="971725" y="315504"/>
            <a:ext cx="9514514" cy="1219681"/>
          </a:xfrm>
        </p:spPr>
        <p:txBody>
          <a:bodyPr>
            <a:normAutofit/>
          </a:bodyPr>
          <a:lstStyle/>
          <a:p>
            <a:r>
              <a:rPr lang="pt-BR" sz="4000" dirty="0">
                <a:latin typeface="Swis721 BlkCn BT" panose="020B0806030502040204" pitchFamily="34" charset="0"/>
              </a:rPr>
              <a:t>   Qual a importância do banco de dados? </a:t>
            </a:r>
          </a:p>
        </p:txBody>
      </p:sp>
      <p:sp>
        <p:nvSpPr>
          <p:cNvPr id="3" name="Espaço Reservado para Conteúdo 2">
            <a:extLst>
              <a:ext uri="{FF2B5EF4-FFF2-40B4-BE49-F238E27FC236}">
                <a16:creationId xmlns:a16="http://schemas.microsoft.com/office/drawing/2014/main" id="{931C40A8-BFF6-455D-8FD1-16EA67F74834}"/>
              </a:ext>
            </a:extLst>
          </p:cNvPr>
          <p:cNvSpPr>
            <a:spLocks noGrp="1"/>
          </p:cNvSpPr>
          <p:nvPr>
            <p:ph idx="1"/>
          </p:nvPr>
        </p:nvSpPr>
        <p:spPr>
          <a:xfrm>
            <a:off x="880145" y="1775291"/>
            <a:ext cx="10285602" cy="4466118"/>
          </a:xfrm>
        </p:spPr>
        <p:txBody>
          <a:bodyPr>
            <a:normAutofit/>
          </a:bodyPr>
          <a:lstStyle/>
          <a:p>
            <a:r>
              <a:rPr lang="pt-BR" sz="1600" dirty="0">
                <a:latin typeface="Arial" panose="020B0604020202020204" pitchFamily="34" charset="0"/>
                <a:cs typeface="Arial" panose="020B0604020202020204" pitchFamily="34" charset="0"/>
              </a:rPr>
              <a:t>Se você está se perguntando porque o WordPress precisa de um banco de dados, a resposta é simples: para permitir armazenar todas as informações contidas no seu site e blog em WordPress de forma eficiente, permitindo que o usuário tenha a melhor experiência possível e consiga realmente navegar e encontrar todas as informações que precisa durante a sua busca.</a:t>
            </a:r>
          </a:p>
          <a:p>
            <a:endParaRPr lang="pt-BR" sz="1600" dirty="0">
              <a:latin typeface="Arial" panose="020B0604020202020204" pitchFamily="34" charset="0"/>
              <a:cs typeface="Arial" panose="020B0604020202020204" pitchFamily="34" charset="0"/>
            </a:endParaRPr>
          </a:p>
          <a:p>
            <a:r>
              <a:rPr lang="pt-BR" sz="1600" dirty="0">
                <a:latin typeface="Arial" panose="020B0604020202020204" pitchFamily="34" charset="0"/>
                <a:cs typeface="Arial" panose="020B0604020202020204" pitchFamily="34" charset="0"/>
              </a:rPr>
              <a:t>Esses dados corretamente organizados irão ajudar a melhorar não só a experiência desses visitantes, como também a rotina da sua área de TI. Afinal, seus profissionais conseguirão acessar, armazenar e restaurar os dados sempre que necessário com o uso de uma boa ferramenta de gestão de banco de dados.</a:t>
            </a:r>
          </a:p>
          <a:p>
            <a:endParaRPr lang="pt-BR" sz="1600" dirty="0">
              <a:latin typeface="Arial" panose="020B0604020202020204" pitchFamily="34" charset="0"/>
              <a:cs typeface="Arial" panose="020B0604020202020204" pitchFamily="34" charset="0"/>
            </a:endParaRPr>
          </a:p>
          <a:p>
            <a:r>
              <a:rPr lang="pt-BR" sz="1600" dirty="0">
                <a:latin typeface="Arial" panose="020B0604020202020204" pitchFamily="34" charset="0"/>
                <a:cs typeface="Arial" panose="020B0604020202020204" pitchFamily="34" charset="0"/>
              </a:rPr>
              <a:t>O banco de dados pode ser considerada uma das partes mais importantes do WordPress, pois ele será responsável por manter o seu site e blog rodando sem problemas, com backups diários que previnem a perda de informações.</a:t>
            </a:r>
          </a:p>
        </p:txBody>
      </p:sp>
      <p:pic>
        <p:nvPicPr>
          <p:cNvPr id="7" name="Imagem 6">
            <a:extLst>
              <a:ext uri="{FF2B5EF4-FFF2-40B4-BE49-F238E27FC236}">
                <a16:creationId xmlns:a16="http://schemas.microsoft.com/office/drawing/2014/main" id="{0E970CDB-E489-4602-AB65-75404EF125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00382" y="4868368"/>
            <a:ext cx="2484814" cy="1775880"/>
          </a:xfrm>
          <a:prstGeom prst="rect">
            <a:avLst/>
          </a:prstGeom>
        </p:spPr>
      </p:pic>
      <p:pic>
        <p:nvPicPr>
          <p:cNvPr id="10" name="Imagem 9">
            <a:extLst>
              <a:ext uri="{FF2B5EF4-FFF2-40B4-BE49-F238E27FC236}">
                <a16:creationId xmlns:a16="http://schemas.microsoft.com/office/drawing/2014/main" id="{30D75999-91BB-4A87-8B56-D244D3D1C1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209413"/>
            <a:ext cx="1384182" cy="122460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1672435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AD1CE544-84DE-44BD-BB4E-B4305115EB35}"/>
              </a:ext>
            </a:extLst>
          </p:cNvPr>
          <p:cNvSpPr>
            <a:spLocks noGrp="1"/>
          </p:cNvSpPr>
          <p:nvPr>
            <p:ph idx="1"/>
          </p:nvPr>
        </p:nvSpPr>
        <p:spPr/>
        <p:txBody>
          <a:bodyPr>
            <a:normAutofit/>
          </a:bodyPr>
          <a:lstStyle/>
          <a:p>
            <a:r>
              <a:rPr lang="pt-BR" sz="1800" dirty="0">
                <a:latin typeface="Arial" panose="020B0604020202020204" pitchFamily="34" charset="0"/>
                <a:cs typeface="Arial" panose="020B0604020202020204" pitchFamily="34" charset="0"/>
              </a:rPr>
              <a:t>O investimento em um bom banco de dados pode trazer diversos benefícios para a empresa, impactando positivamente não só na produtividade da equipe, mas também no alinhamento entre os times e nos resultados alcançados mensalmente</a:t>
            </a:r>
            <a:r>
              <a:rPr lang="pt-BR" sz="1800" dirty="0"/>
              <a:t>.</a:t>
            </a:r>
          </a:p>
          <a:p>
            <a:endParaRPr lang="pt-BR" b="1" dirty="0">
              <a:solidFill>
                <a:schemeClr val="accent3">
                  <a:lumMod val="75000"/>
                </a:schemeClr>
              </a:solidFill>
              <a:latin typeface="Swis721 BlkCn BT" panose="020B0806030502040204" pitchFamily="34" charset="0"/>
              <a:cs typeface="Arial" panose="020B0604020202020204" pitchFamily="34" charset="0"/>
            </a:endParaRPr>
          </a:p>
          <a:p>
            <a:r>
              <a:rPr lang="pt-BR" b="1" dirty="0">
                <a:solidFill>
                  <a:schemeClr val="accent3">
                    <a:lumMod val="75000"/>
                  </a:schemeClr>
                </a:solidFill>
                <a:latin typeface="Swis721 BlkCn BT" panose="020B0806030502040204" pitchFamily="34" charset="0"/>
                <a:cs typeface="Arial" panose="020B0604020202020204" pitchFamily="34" charset="0"/>
              </a:rPr>
              <a:t>Melhora do relacionamento e produtividade na empresa</a:t>
            </a:r>
          </a:p>
          <a:p>
            <a:r>
              <a:rPr lang="pt-BR" sz="2000" dirty="0">
                <a:latin typeface="Arial" panose="020B0604020202020204" pitchFamily="34" charset="0"/>
                <a:cs typeface="Arial" panose="020B0604020202020204" pitchFamily="34" charset="0"/>
              </a:rPr>
              <a:t>Um banco de dados eficiente permitirá que várias áreas distintas se comuniquem e mantenham claras suas expectativas, metas e objetivos através da gestão de dados. </a:t>
            </a:r>
          </a:p>
          <a:p>
            <a:r>
              <a:rPr lang="pt-BR" sz="2000" dirty="0">
                <a:latin typeface="Arial" panose="020B0604020202020204" pitchFamily="34" charset="0"/>
                <a:cs typeface="Arial" panose="020B0604020202020204" pitchFamily="34" charset="0"/>
              </a:rPr>
              <a:t>Os setores conseguirão trabalhar, entendendo exatamente quais são as informações reais sobre a empresa e o que precisa ser alcançado.</a:t>
            </a:r>
          </a:p>
          <a:p>
            <a:r>
              <a:rPr lang="pt-BR" sz="2000" dirty="0">
                <a:latin typeface="Arial" panose="020B0604020202020204" pitchFamily="34" charset="0"/>
                <a:cs typeface="Arial" panose="020B0604020202020204" pitchFamily="34" charset="0"/>
              </a:rPr>
              <a:t>Essa transparência pode ser uma forma de alinhar as expectativas dos diversos times, além de melhorar a produtividade dessas equipes, evitando conflitos e aumentando o potencial de bons resultados</a:t>
            </a:r>
            <a:r>
              <a:rPr lang="pt-BR" sz="1600" dirty="0"/>
              <a:t>.</a:t>
            </a:r>
          </a:p>
          <a:p>
            <a:endParaRPr lang="pt-BR" dirty="0"/>
          </a:p>
        </p:txBody>
      </p:sp>
      <p:sp>
        <p:nvSpPr>
          <p:cNvPr id="4" name="Retângulo 3">
            <a:extLst>
              <a:ext uri="{FF2B5EF4-FFF2-40B4-BE49-F238E27FC236}">
                <a16:creationId xmlns:a16="http://schemas.microsoft.com/office/drawing/2014/main" id="{EDED143F-C306-4108-A79E-0DE38F390B98}"/>
              </a:ext>
            </a:extLst>
          </p:cNvPr>
          <p:cNvSpPr/>
          <p:nvPr/>
        </p:nvSpPr>
        <p:spPr>
          <a:xfrm>
            <a:off x="1669409" y="681037"/>
            <a:ext cx="8347047" cy="676843"/>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pt-BR" sz="4400" dirty="0">
                <a:latin typeface="Swis721 BlkCn BT" panose="020B0806030502040204" pitchFamily="34" charset="0"/>
              </a:rPr>
              <a:t>Vantagens do banco de dados </a:t>
            </a:r>
          </a:p>
        </p:txBody>
      </p:sp>
      <p:pic>
        <p:nvPicPr>
          <p:cNvPr id="5" name="Imagem 4">
            <a:extLst>
              <a:ext uri="{FF2B5EF4-FFF2-40B4-BE49-F238E27FC236}">
                <a16:creationId xmlns:a16="http://schemas.microsoft.com/office/drawing/2014/main" id="{EAFE2BBC-5552-4AE8-8537-3948D7379D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10247130" y="928488"/>
            <a:ext cx="1561424" cy="85878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8949252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m 5">
            <a:extLst>
              <a:ext uri="{FF2B5EF4-FFF2-40B4-BE49-F238E27FC236}">
                <a16:creationId xmlns:a16="http://schemas.microsoft.com/office/drawing/2014/main" id="{F2A54E97-04EE-4E8C-A153-22DA01309567}"/>
              </a:ext>
            </a:extLst>
          </p:cNvPr>
          <p:cNvPicPr>
            <a:picLocks noChangeAspect="1"/>
          </p:cNvPicPr>
          <p:nvPr/>
        </p:nvPicPr>
        <p:blipFill>
          <a:blip r:embed="rId2">
            <a:lum bright="70000" contrast="-70000"/>
            <a:extLst>
              <a:ext uri="{BEBA8EAE-BF5A-486C-A8C5-ECC9F3942E4B}">
                <a14:imgProps xmlns:a14="http://schemas.microsoft.com/office/drawing/2010/main">
                  <a14:imgLayer r:embed="rId3">
                    <a14:imgEffect>
                      <a14:colorTemperature colorTemp="6674"/>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3754603" y="1606465"/>
            <a:ext cx="4285714" cy="3257143"/>
          </a:xfrm>
          <a:prstGeom prst="rect">
            <a:avLst/>
          </a:prstGeom>
          <a:effectLst>
            <a:glow rad="127000">
              <a:schemeClr val="accent1">
                <a:alpha val="0"/>
              </a:schemeClr>
            </a:glow>
          </a:effectLst>
        </p:spPr>
      </p:pic>
      <p:sp>
        <p:nvSpPr>
          <p:cNvPr id="3" name="Espaço Reservado para Conteúdo 2">
            <a:extLst>
              <a:ext uri="{FF2B5EF4-FFF2-40B4-BE49-F238E27FC236}">
                <a16:creationId xmlns:a16="http://schemas.microsoft.com/office/drawing/2014/main" id="{D088D68D-4BFA-4B93-8421-9653111C1D3F}"/>
              </a:ext>
            </a:extLst>
          </p:cNvPr>
          <p:cNvSpPr>
            <a:spLocks noGrp="1"/>
          </p:cNvSpPr>
          <p:nvPr>
            <p:ph idx="1"/>
          </p:nvPr>
        </p:nvSpPr>
        <p:spPr>
          <a:xfrm>
            <a:off x="838200" y="718023"/>
            <a:ext cx="10515600" cy="5421954"/>
          </a:xfrm>
        </p:spPr>
        <p:txBody>
          <a:bodyPr/>
          <a:lstStyle/>
          <a:p>
            <a:r>
              <a:rPr lang="pt-BR" b="1" dirty="0">
                <a:solidFill>
                  <a:schemeClr val="accent3">
                    <a:lumMod val="75000"/>
                  </a:schemeClr>
                </a:solidFill>
                <a:latin typeface="Swis721 BlkCn BT" panose="020B0806030502040204" pitchFamily="34" charset="0"/>
              </a:rPr>
              <a:t>Redução dos riscos de operação</a:t>
            </a:r>
          </a:p>
          <a:p>
            <a:endParaRPr lang="pt-BR" sz="2400" dirty="0">
              <a:latin typeface="Arial" panose="020B0604020202020204" pitchFamily="34" charset="0"/>
              <a:cs typeface="Arial" panose="020B0604020202020204" pitchFamily="34" charset="0"/>
            </a:endParaRPr>
          </a:p>
          <a:p>
            <a:r>
              <a:rPr lang="pt-BR" sz="2400" dirty="0">
                <a:latin typeface="Arial" panose="020B0604020202020204" pitchFamily="34" charset="0"/>
                <a:cs typeface="Arial" panose="020B0604020202020204" pitchFamily="34" charset="0"/>
              </a:rPr>
              <a:t>Com a transparência das informações, é possível reduzir os riscos de operação dentro da empresa. Isso acontece porque todas as equipes estarão alinhadas com as necessidades e demandas do negócio, e poderão ter suas ações coordenadas e comandadas como uma única grande equipe.</a:t>
            </a:r>
          </a:p>
          <a:p>
            <a:endParaRPr lang="pt-BR" sz="2400" dirty="0">
              <a:latin typeface="Arial" panose="020B0604020202020204" pitchFamily="34" charset="0"/>
              <a:cs typeface="Arial" panose="020B0604020202020204" pitchFamily="34" charset="0"/>
            </a:endParaRPr>
          </a:p>
          <a:p>
            <a:r>
              <a:rPr lang="pt-BR" sz="2400" dirty="0">
                <a:latin typeface="Arial" panose="020B0604020202020204" pitchFamily="34" charset="0"/>
                <a:cs typeface="Arial" panose="020B0604020202020204" pitchFamily="34" charset="0"/>
              </a:rPr>
              <a:t>Os setores irão ter mais assertividade em suas tarefas, que permitirá que outros times também se destaquem e melhorem sua performance diariamente.</a:t>
            </a:r>
          </a:p>
        </p:txBody>
      </p:sp>
    </p:spTree>
    <p:extLst>
      <p:ext uri="{BB962C8B-B14F-4D97-AF65-F5344CB8AC3E}">
        <p14:creationId xmlns:p14="http://schemas.microsoft.com/office/powerpoint/2010/main" val="2143489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a:extLst>
              <a:ext uri="{FF2B5EF4-FFF2-40B4-BE49-F238E27FC236}">
                <a16:creationId xmlns:a16="http://schemas.microsoft.com/office/drawing/2014/main" id="{23B37B82-07C2-495A-8449-29593867B18E}"/>
              </a:ext>
            </a:extLst>
          </p:cNvPr>
          <p:cNvPicPr>
            <a:picLocks noChangeAspect="1"/>
          </p:cNvPicPr>
          <p:nvPr/>
        </p:nvPicPr>
        <p:blipFill>
          <a:blip r:embed="rId2">
            <a:lum bright="70000" contrast="-70000"/>
            <a:extLst>
              <a:ext uri="{BEBA8EAE-BF5A-486C-A8C5-ECC9F3942E4B}">
                <a14:imgProps xmlns:a14="http://schemas.microsoft.com/office/drawing/2010/main">
                  <a14:imgLayer r:embed="rId3">
                    <a14:imgEffect>
                      <a14:sharpenSoften amount="50000"/>
                    </a14:imgEffect>
                    <a14:imgEffect>
                      <a14:colorTemperature colorTemp="4177"/>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3648343" y="1966682"/>
            <a:ext cx="4285714" cy="3257143"/>
          </a:xfrm>
          <a:prstGeom prst="rect">
            <a:avLst/>
          </a:prstGeom>
        </p:spPr>
      </p:pic>
      <p:sp>
        <p:nvSpPr>
          <p:cNvPr id="5" name="Espaço Reservado para Conteúdo 4">
            <a:extLst>
              <a:ext uri="{FF2B5EF4-FFF2-40B4-BE49-F238E27FC236}">
                <a16:creationId xmlns:a16="http://schemas.microsoft.com/office/drawing/2014/main" id="{A3D7762A-DD07-41EC-9B78-3A3A35B1589A}"/>
              </a:ext>
            </a:extLst>
          </p:cNvPr>
          <p:cNvSpPr>
            <a:spLocks noGrp="1"/>
          </p:cNvSpPr>
          <p:nvPr>
            <p:ph idx="1"/>
          </p:nvPr>
        </p:nvSpPr>
        <p:spPr>
          <a:xfrm>
            <a:off x="838200" y="796954"/>
            <a:ext cx="10515600" cy="5380009"/>
          </a:xfrm>
        </p:spPr>
        <p:txBody>
          <a:bodyPr/>
          <a:lstStyle/>
          <a:p>
            <a:r>
              <a:rPr lang="pt-BR" dirty="0">
                <a:solidFill>
                  <a:schemeClr val="accent3">
                    <a:lumMod val="75000"/>
                  </a:schemeClr>
                </a:solidFill>
                <a:latin typeface="Swis721 BlkCn BT" panose="020B0806030502040204" pitchFamily="34" charset="0"/>
                <a:cs typeface="Arial" panose="020B0604020202020204" pitchFamily="34" charset="0"/>
              </a:rPr>
              <a:t>Aumento da segurança</a:t>
            </a:r>
          </a:p>
          <a:p>
            <a:r>
              <a:rPr lang="pt-BR" sz="2400" dirty="0">
                <a:latin typeface="Arial" panose="020B0604020202020204" pitchFamily="34" charset="0"/>
                <a:cs typeface="Arial" panose="020B0604020202020204" pitchFamily="34" charset="0"/>
              </a:rPr>
              <a:t>Além disso, temos o aumento da segurança dentro da empresa. Com um sistema de gestão de informações, será possível ter mais tranquilidade com o armazenamento desses dados, permitindo que o acesso seja restrito e que apenas pessoas específicas consigam visualizar os documentos.</a:t>
            </a:r>
          </a:p>
          <a:p>
            <a:r>
              <a:rPr lang="pt-BR" dirty="0">
                <a:solidFill>
                  <a:schemeClr val="accent3">
                    <a:lumMod val="75000"/>
                  </a:schemeClr>
                </a:solidFill>
                <a:latin typeface="Swis721 BlkCn BT" panose="020B0806030502040204" pitchFamily="34" charset="0"/>
                <a:cs typeface="Arial" panose="020B0604020202020204" pitchFamily="34" charset="0"/>
              </a:rPr>
              <a:t>Melhora na tomada de decisão</a:t>
            </a:r>
          </a:p>
          <a:p>
            <a:r>
              <a:rPr lang="pt-BR" sz="2400" dirty="0">
                <a:latin typeface="Arial" panose="020B0604020202020204" pitchFamily="34" charset="0"/>
                <a:cs typeface="Arial" panose="020B0604020202020204" pitchFamily="34" charset="0"/>
              </a:rPr>
              <a:t>A empresa que possui um bom banco de dados também tem a tranquilidade e a transparência necessárias para a tomada de decisões feita de forma muito mais eficiente.</a:t>
            </a:r>
          </a:p>
          <a:p>
            <a:r>
              <a:rPr lang="pt-BR" sz="2400" dirty="0">
                <a:latin typeface="Arial" panose="020B0604020202020204" pitchFamily="34" charset="0"/>
                <a:cs typeface="Arial" panose="020B0604020202020204" pitchFamily="34" charset="0"/>
              </a:rPr>
              <a:t>Muitas empresas ainda decidem questões importantes através de achismos. Com o banco de dados, você terá informações valiosas para se basear e avaliar o cenário como um todo, de forma clara e transparente</a:t>
            </a:r>
          </a:p>
          <a:p>
            <a:endParaRPr lang="pt-BR" dirty="0"/>
          </a:p>
        </p:txBody>
      </p:sp>
    </p:spTree>
    <p:extLst>
      <p:ext uri="{BB962C8B-B14F-4D97-AF65-F5344CB8AC3E}">
        <p14:creationId xmlns:p14="http://schemas.microsoft.com/office/powerpoint/2010/main" val="25850905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9BC125DD-1EC8-405E-9D2B-323CA25E2B04}"/>
              </a:ext>
            </a:extLst>
          </p:cNvPr>
          <p:cNvSpPr>
            <a:spLocks noGrp="1"/>
          </p:cNvSpPr>
          <p:nvPr>
            <p:ph idx="1"/>
          </p:nvPr>
        </p:nvSpPr>
        <p:spPr>
          <a:xfrm>
            <a:off x="1355437" y="2210287"/>
            <a:ext cx="8441421" cy="3781948"/>
          </a:xfrm>
        </p:spPr>
        <p:txBody>
          <a:bodyPr>
            <a:normAutofit fontScale="92500" lnSpcReduction="10000"/>
          </a:bodyPr>
          <a:lstStyle/>
          <a:p>
            <a:r>
              <a:rPr lang="pt-BR" dirty="0">
                <a:solidFill>
                  <a:schemeClr val="accent3">
                    <a:lumMod val="75000"/>
                  </a:schemeClr>
                </a:solidFill>
                <a:latin typeface="Swis721 BlkCn BT" panose="020B0806030502040204" pitchFamily="34" charset="0"/>
              </a:rPr>
              <a:t>Banco de dados relacionais</a:t>
            </a:r>
          </a:p>
          <a:p>
            <a:pPr fontAlgn="base"/>
            <a:r>
              <a:rPr lang="pt-BR" dirty="0"/>
              <a:t>Ele é baseado no modelo relacional, uma forma intuitiva e direta de representar os dados em tabelas, que também são chamados de relações. Em resumo: na horizontal, temos as linhas e na vertical as colunas. Cada coluna representa um campo diferente de dados e informações.</a:t>
            </a:r>
          </a:p>
          <a:p>
            <a:pPr fontAlgn="base"/>
            <a:r>
              <a:rPr lang="pt-BR" dirty="0"/>
              <a:t>A maior característica desse modelo é a necessidade da estruturação de esquemas, projetando uma estrutura de relacionamento entre as linhas e colunas para, assim, poder adicionar algum dado.</a:t>
            </a:r>
          </a:p>
          <a:p>
            <a:endParaRPr lang="pt-BR" dirty="0"/>
          </a:p>
        </p:txBody>
      </p:sp>
      <p:sp>
        <p:nvSpPr>
          <p:cNvPr id="7" name="Retângulo 6">
            <a:extLst>
              <a:ext uri="{FF2B5EF4-FFF2-40B4-BE49-F238E27FC236}">
                <a16:creationId xmlns:a16="http://schemas.microsoft.com/office/drawing/2014/main" id="{F9E009A2-1A4A-4600-95BD-6EF99F3059CC}"/>
              </a:ext>
            </a:extLst>
          </p:cNvPr>
          <p:cNvSpPr/>
          <p:nvPr/>
        </p:nvSpPr>
        <p:spPr>
          <a:xfrm>
            <a:off x="2148979" y="596434"/>
            <a:ext cx="7407479" cy="669591"/>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pt-BR" sz="3600" dirty="0">
                <a:solidFill>
                  <a:srgbClr val="295883"/>
                </a:solidFill>
                <a:latin typeface="Swis721 BlkCn BT" panose="020B0806030502040204" pitchFamily="34" charset="0"/>
              </a:rPr>
              <a:t>Tipos de banco de dados </a:t>
            </a:r>
          </a:p>
        </p:txBody>
      </p:sp>
      <p:pic>
        <p:nvPicPr>
          <p:cNvPr id="1026" name="Picture 2" descr="Quais são os principais bancos de dados e seus usos? – CL9">
            <a:extLst>
              <a:ext uri="{FF2B5EF4-FFF2-40B4-BE49-F238E27FC236}">
                <a16:creationId xmlns:a16="http://schemas.microsoft.com/office/drawing/2014/main" id="{E0A02DF2-6D7F-4C10-9EAF-9998EC8384A8}"/>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brightnessContrast bright="-9000"/>
                    </a14:imgEffect>
                  </a14:imgLayer>
                </a14:imgProps>
              </a:ext>
              <a:ext uri="{28A0092B-C50C-407E-A947-70E740481C1C}">
                <a14:useLocalDpi xmlns:a14="http://schemas.microsoft.com/office/drawing/2010/main" val="0"/>
              </a:ext>
            </a:extLst>
          </a:blip>
          <a:srcRect l="-40" t="45614" r="40" b="47648"/>
          <a:stretch/>
        </p:blipFill>
        <p:spPr bwMode="auto">
          <a:xfrm>
            <a:off x="0" y="0"/>
            <a:ext cx="12191999" cy="390236"/>
          </a:xfrm>
          <a:prstGeom prst="rect">
            <a:avLst/>
          </a:prstGeom>
          <a:noFill/>
          <a:effectLst>
            <a:glow rad="127000">
              <a:schemeClr val="accent1">
                <a:alpha val="0"/>
              </a:schemeClr>
            </a:glow>
          </a:effectLst>
          <a:extLst>
            <a:ext uri="{909E8E84-426E-40DD-AFC4-6F175D3DCCD1}">
              <a14:hiddenFill xmlns:a14="http://schemas.microsoft.com/office/drawing/2010/main">
                <a:solidFill>
                  <a:srgbClr val="FFFFFF"/>
                </a:solidFill>
              </a14:hiddenFill>
            </a:ext>
          </a:extLst>
        </p:spPr>
      </p:pic>
      <p:pic>
        <p:nvPicPr>
          <p:cNvPr id="8" name="Imagem 7">
            <a:extLst>
              <a:ext uri="{FF2B5EF4-FFF2-40B4-BE49-F238E27FC236}">
                <a16:creationId xmlns:a16="http://schemas.microsoft.com/office/drawing/2014/main" id="{D3F27752-D41F-4E9B-807B-A3EF5690E8EE}"/>
              </a:ext>
            </a:extLst>
          </p:cNvPr>
          <p:cNvPicPr>
            <a:picLocks noChangeAspect="1"/>
          </p:cNvPicPr>
          <p:nvPr/>
        </p:nvPicPr>
        <p:blipFill>
          <a:blip r:embed="rId4"/>
          <a:stretch>
            <a:fillRect/>
          </a:stretch>
        </p:blipFill>
        <p:spPr>
          <a:xfrm>
            <a:off x="-138546" y="6372993"/>
            <a:ext cx="12459855" cy="632885"/>
          </a:xfrm>
          <a:prstGeom prst="rect">
            <a:avLst/>
          </a:prstGeom>
        </p:spPr>
      </p:pic>
    </p:spTree>
    <p:extLst>
      <p:ext uri="{BB962C8B-B14F-4D97-AF65-F5344CB8AC3E}">
        <p14:creationId xmlns:p14="http://schemas.microsoft.com/office/powerpoint/2010/main" val="40313260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CFAE8820-88F3-454F-98E6-5C91C34962BB}"/>
              </a:ext>
            </a:extLst>
          </p:cNvPr>
          <p:cNvSpPr>
            <a:spLocks noGrp="1"/>
          </p:cNvSpPr>
          <p:nvPr>
            <p:ph idx="1"/>
          </p:nvPr>
        </p:nvSpPr>
        <p:spPr>
          <a:xfrm>
            <a:off x="838200" y="1031846"/>
            <a:ext cx="10515600" cy="5145116"/>
          </a:xfrm>
        </p:spPr>
        <p:txBody>
          <a:bodyPr/>
          <a:lstStyle/>
          <a:p>
            <a:r>
              <a:rPr lang="pt-BR" dirty="0">
                <a:solidFill>
                  <a:schemeClr val="accent3">
                    <a:lumMod val="75000"/>
                  </a:schemeClr>
                </a:solidFill>
                <a:latin typeface="Swis721 BlkCn BT" panose="020B0806030502040204" pitchFamily="34" charset="0"/>
                <a:cs typeface="Arial" panose="020B0604020202020204" pitchFamily="34" charset="0"/>
              </a:rPr>
              <a:t>Banco de dados não relacionais </a:t>
            </a:r>
          </a:p>
          <a:p>
            <a:endParaRPr lang="pt-BR" dirty="0"/>
          </a:p>
          <a:p>
            <a:pPr fontAlgn="base"/>
            <a:r>
              <a:rPr lang="pt-BR" sz="2400" dirty="0">
                <a:latin typeface="Arial" panose="020B0604020202020204" pitchFamily="34" charset="0"/>
                <a:cs typeface="Arial" panose="020B0604020202020204" pitchFamily="34" charset="0"/>
              </a:rPr>
              <a:t>No banco de dados não relacional (NoSQL), os esquemas não são necessários. Eles representam qualquer banco ligado à Big</a:t>
            </a:r>
            <a:r>
              <a:rPr lang="pt-BR" sz="2400" b="1" u="sng" dirty="0">
                <a:latin typeface="Arial" panose="020B0604020202020204" pitchFamily="34" charset="0"/>
                <a:cs typeface="Arial" panose="020B0604020202020204" pitchFamily="34" charset="0"/>
              </a:rPr>
              <a:t> </a:t>
            </a:r>
            <a:r>
              <a:rPr lang="pt-BR" sz="2400" dirty="0">
                <a:latin typeface="Arial" panose="020B0604020202020204" pitchFamily="34" charset="0"/>
                <a:cs typeface="Arial" panose="020B0604020202020204" pitchFamily="34" charset="0"/>
              </a:rPr>
              <a:t>Data e não seguem o modelo relacional fornecido pelos sistemas tradicionais de gerenciamento de dados. São diversos tipos, como o key-value stores, graph stores, column stores, document stores, entre outros.</a:t>
            </a:r>
          </a:p>
          <a:p>
            <a:pPr fontAlgn="base"/>
            <a:r>
              <a:rPr lang="pt-BR" sz="2400" dirty="0">
                <a:latin typeface="Arial" panose="020B0604020202020204" pitchFamily="34" charset="0"/>
                <a:cs typeface="Arial" panose="020B0604020202020204" pitchFamily="34" charset="0"/>
              </a:rPr>
              <a:t>O banco de dados não relacional surgiu como uma alternativa para situações em que há uma quantidade exorbitante de dados para armazenar, onde a estruturação em tabelas se torna mais difícil.</a:t>
            </a:r>
          </a:p>
          <a:p>
            <a:endParaRPr lang="pt-BR" dirty="0"/>
          </a:p>
        </p:txBody>
      </p:sp>
      <p:pic>
        <p:nvPicPr>
          <p:cNvPr id="2" name="Imagem 1">
            <a:extLst>
              <a:ext uri="{FF2B5EF4-FFF2-40B4-BE49-F238E27FC236}">
                <a16:creationId xmlns:a16="http://schemas.microsoft.com/office/drawing/2014/main" id="{103F4DAD-A90C-49E0-B814-9AB544125935}"/>
              </a:ext>
            </a:extLst>
          </p:cNvPr>
          <p:cNvPicPr>
            <a:picLocks noChangeAspect="1"/>
          </p:cNvPicPr>
          <p:nvPr/>
        </p:nvPicPr>
        <p:blipFill>
          <a:blip r:embed="rId2"/>
          <a:stretch>
            <a:fillRect/>
          </a:stretch>
        </p:blipFill>
        <p:spPr>
          <a:xfrm>
            <a:off x="-147782" y="6351991"/>
            <a:ext cx="12469091" cy="632885"/>
          </a:xfrm>
          <a:prstGeom prst="rect">
            <a:avLst/>
          </a:prstGeom>
        </p:spPr>
      </p:pic>
      <p:pic>
        <p:nvPicPr>
          <p:cNvPr id="4" name="Imagem 3">
            <a:extLst>
              <a:ext uri="{FF2B5EF4-FFF2-40B4-BE49-F238E27FC236}">
                <a16:creationId xmlns:a16="http://schemas.microsoft.com/office/drawing/2014/main" id="{995EB8FE-8070-4D60-91E6-3855168ACC2D}"/>
              </a:ext>
            </a:extLst>
          </p:cNvPr>
          <p:cNvPicPr>
            <a:picLocks noChangeAspect="1"/>
          </p:cNvPicPr>
          <p:nvPr/>
        </p:nvPicPr>
        <p:blipFill>
          <a:blip r:embed="rId2"/>
          <a:stretch>
            <a:fillRect/>
          </a:stretch>
        </p:blipFill>
        <p:spPr>
          <a:xfrm>
            <a:off x="-147783" y="-127338"/>
            <a:ext cx="12469091" cy="632885"/>
          </a:xfrm>
          <a:prstGeom prst="rect">
            <a:avLst/>
          </a:prstGeom>
        </p:spPr>
      </p:pic>
    </p:spTree>
    <p:extLst>
      <p:ext uri="{BB962C8B-B14F-4D97-AF65-F5344CB8AC3E}">
        <p14:creationId xmlns:p14="http://schemas.microsoft.com/office/powerpoint/2010/main" val="11164307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B200AB3-FDC4-4D42-8329-8763B97EF07C}"/>
              </a:ext>
            </a:extLst>
          </p:cNvPr>
          <p:cNvSpPr>
            <a:spLocks noGrp="1"/>
          </p:cNvSpPr>
          <p:nvPr>
            <p:ph type="title"/>
          </p:nvPr>
        </p:nvSpPr>
        <p:spPr>
          <a:xfrm>
            <a:off x="838200" y="285227"/>
            <a:ext cx="10784049" cy="1355128"/>
          </a:xfrm>
          <a:ln>
            <a:solidFill>
              <a:srgbClr val="33CCCC"/>
            </a:solidFill>
          </a:ln>
        </p:spPr>
        <p:txBody>
          <a:bodyPr>
            <a:normAutofit/>
          </a:bodyPr>
          <a:lstStyle/>
          <a:p>
            <a:r>
              <a:rPr lang="pt-BR" sz="3600" b="1" dirty="0">
                <a:solidFill>
                  <a:srgbClr val="002060"/>
                </a:solidFill>
                <a:latin typeface="Swis721 BlkCn BT" panose="020B0806030502040204" pitchFamily="34" charset="0"/>
              </a:rPr>
              <a:t>Quando usar um banco de dados relacional ou não relacional? </a:t>
            </a:r>
          </a:p>
        </p:txBody>
      </p:sp>
      <p:sp>
        <p:nvSpPr>
          <p:cNvPr id="3" name="Espaço Reservado para Conteúdo 2">
            <a:extLst>
              <a:ext uri="{FF2B5EF4-FFF2-40B4-BE49-F238E27FC236}">
                <a16:creationId xmlns:a16="http://schemas.microsoft.com/office/drawing/2014/main" id="{1BCD1824-4463-4095-8CB6-DBB291B3EC02}"/>
              </a:ext>
            </a:extLst>
          </p:cNvPr>
          <p:cNvSpPr>
            <a:spLocks noGrp="1"/>
          </p:cNvSpPr>
          <p:nvPr>
            <p:ph idx="1"/>
          </p:nvPr>
        </p:nvSpPr>
        <p:spPr/>
        <p:txBody>
          <a:bodyPr/>
          <a:lstStyle/>
          <a:p>
            <a:pPr fontAlgn="base"/>
            <a:r>
              <a:rPr lang="pt-BR" dirty="0">
                <a:latin typeface="Arial" panose="020B0604020202020204" pitchFamily="34" charset="0"/>
                <a:cs typeface="Arial" panose="020B0604020202020204" pitchFamily="34" charset="0"/>
              </a:rPr>
              <a:t>A melhor maneira de saber quando usar cada um deles é destacando os pontos fortes de cada uma dessas tecnologias.</a:t>
            </a:r>
          </a:p>
          <a:p>
            <a:pPr marL="0" indent="0" fontAlgn="base">
              <a:buNone/>
            </a:pPr>
            <a:endParaRPr lang="pt-BR" dirty="0">
              <a:latin typeface="Arial" panose="020B0604020202020204" pitchFamily="34" charset="0"/>
              <a:cs typeface="Arial" panose="020B0604020202020204" pitchFamily="34" charset="0"/>
            </a:endParaRPr>
          </a:p>
          <a:p>
            <a:pPr fontAlgn="base"/>
            <a:r>
              <a:rPr lang="pt-BR" b="1" dirty="0">
                <a:solidFill>
                  <a:srgbClr val="009999"/>
                </a:solidFill>
                <a:latin typeface="Arial" panose="020B0604020202020204" pitchFamily="34" charset="0"/>
                <a:cs typeface="Arial" panose="020B0604020202020204" pitchFamily="34" charset="0"/>
              </a:rPr>
              <a:t>Banco de dados relacional </a:t>
            </a:r>
          </a:p>
          <a:p>
            <a:pPr fontAlgn="base"/>
            <a:r>
              <a:rPr lang="pt-BR" dirty="0">
                <a:latin typeface="Arial" panose="020B0604020202020204" pitchFamily="34" charset="0"/>
                <a:cs typeface="Arial" panose="020B0604020202020204" pitchFamily="34" charset="0"/>
              </a:rPr>
              <a:t>O banco de dados relacional sempre irá fornecer dados íntegros e imutáveis, garantindo um controle transacional consistente. Além disso, seu esquema é rígido, sendo possível atribuir campos e estabelecer se o dado de uma coluna é nulo ou não nulo.</a:t>
            </a:r>
          </a:p>
          <a:p>
            <a:endParaRPr lang="pt-BR" dirty="0"/>
          </a:p>
        </p:txBody>
      </p:sp>
    </p:spTree>
    <p:extLst>
      <p:ext uri="{BB962C8B-B14F-4D97-AF65-F5344CB8AC3E}">
        <p14:creationId xmlns:p14="http://schemas.microsoft.com/office/powerpoint/2010/main" val="485119846"/>
      </p:ext>
    </p:extLst>
  </p:cSld>
  <p:clrMapOvr>
    <a:masterClrMapping/>
  </p:clrMapOvr>
</p:sld>
</file>

<file path=ppt/theme/theme1.xml><?xml version="1.0" encoding="utf-8"?>
<a:theme xmlns:a="http://schemas.openxmlformats.org/drawingml/2006/main" name="Office Theme">
  <a:themeElements>
    <a:clrScheme name="Tema do Offic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Tema do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o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docProps/app.xml><?xml version="1.0" encoding="utf-8"?>
<Properties xmlns="http://schemas.openxmlformats.org/officeDocument/2006/extended-properties" xmlns:vt="http://schemas.openxmlformats.org/officeDocument/2006/docPropsVTypes">
  <Template>Office Theme</Template>
  <TotalTime>371</TotalTime>
  <Words>2207</Words>
  <Application>Microsoft Office PowerPoint</Application>
  <PresentationFormat>Widescreen</PresentationFormat>
  <Paragraphs>96</Paragraphs>
  <Slides>22</Slides>
  <Notes>0</Notes>
  <HiddenSlides>0</HiddenSlides>
  <MMClips>0</MMClips>
  <ScaleCrop>false</ScaleCrop>
  <HeadingPairs>
    <vt:vector size="6" baseType="variant">
      <vt:variant>
        <vt:lpstr>Fontes usadas</vt:lpstr>
      </vt:variant>
      <vt:variant>
        <vt:i4>4</vt:i4>
      </vt:variant>
      <vt:variant>
        <vt:lpstr>Tema</vt:lpstr>
      </vt:variant>
      <vt:variant>
        <vt:i4>1</vt:i4>
      </vt:variant>
      <vt:variant>
        <vt:lpstr>Títulos de slides</vt:lpstr>
      </vt:variant>
      <vt:variant>
        <vt:i4>22</vt:i4>
      </vt:variant>
    </vt:vector>
  </HeadingPairs>
  <TitlesOfParts>
    <vt:vector size="27" baseType="lpstr">
      <vt:lpstr>Arial</vt:lpstr>
      <vt:lpstr>Calibri</vt:lpstr>
      <vt:lpstr>Calibri Light</vt:lpstr>
      <vt:lpstr>Swis721 BlkCn BT</vt:lpstr>
      <vt:lpstr>Office Theme</vt:lpstr>
      <vt:lpstr>Banco de Dados </vt:lpstr>
      <vt:lpstr>Apresentação do PowerPoint</vt:lpstr>
      <vt:lpstr>   Qual a importância do banco de dados? </vt:lpstr>
      <vt:lpstr>Apresentação do PowerPoint</vt:lpstr>
      <vt:lpstr>Apresentação do PowerPoint</vt:lpstr>
      <vt:lpstr>Apresentação do PowerPoint</vt:lpstr>
      <vt:lpstr>Apresentação do PowerPoint</vt:lpstr>
      <vt:lpstr>Apresentação do PowerPoint</vt:lpstr>
      <vt:lpstr>Quando usar um banco de dados relacional ou não relacional? </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 </vt:lpstr>
      <vt:lpstr> </vt:lpstr>
      <vt:lpstr>Apresentação do PowerPoint</vt:lpstr>
      <vt:lpstr>Apresentação do PowerPoint</vt:lpstr>
      <vt:lpstr>Bibliografia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Banco de Dados</dc:title>
  <dc:creator>CAI</dc:creator>
  <cp:lastModifiedBy>CAI</cp:lastModifiedBy>
  <cp:revision>30</cp:revision>
  <dcterms:created xsi:type="dcterms:W3CDTF">2022-12-15T11:15:11Z</dcterms:created>
  <dcterms:modified xsi:type="dcterms:W3CDTF">2022-12-19T14:37:21Z</dcterms:modified>
</cp:coreProperties>
</file>